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Canva Sans" charset="1" panose="020B0503030501040103"/>
      <p:regular r:id="rId12"/>
    </p:embeddedFont>
    <p:embeddedFont>
      <p:font typeface="Canva Sans Bold" charset="1" panose="020B0803030501040103"/>
      <p:regular r:id="rId13"/>
    </p:embeddedFont>
    <p:embeddedFont>
      <p:font typeface="Canva Sans Italics" charset="1" panose="020B0503030501040103"/>
      <p:regular r:id="rId14"/>
    </p:embeddedFont>
    <p:embeddedFont>
      <p:font typeface="Canva Sans Bold Italics" charset="1" panose="020B0803030501040103"/>
      <p:regular r:id="rId15"/>
    </p:embeddedFont>
    <p:embeddedFont>
      <p:font typeface="Canva Sans Medium" charset="1" panose="020B0603030501040103"/>
      <p:regular r:id="rId16"/>
    </p:embeddedFont>
    <p:embeddedFont>
      <p:font typeface="Canva Sans Medium Italics" charset="1" panose="020B0603030501040103"/>
      <p:regular r:id="rId17"/>
    </p:embeddedFont>
    <p:embeddedFont>
      <p:font typeface="Cocomat Pro" charset="1" panose="00000500000000000000"/>
      <p:regular r:id="rId18"/>
    </p:embeddedFont>
    <p:embeddedFont>
      <p:font typeface="Cocomat Pro Bold" charset="1" panose="00000700000000000000"/>
      <p:regular r:id="rId19"/>
    </p:embeddedFont>
    <p:embeddedFont>
      <p:font typeface="Cocomat Pro Italics" charset="1" panose="00000500000000000000"/>
      <p:regular r:id="rId20"/>
    </p:embeddedFont>
    <p:embeddedFont>
      <p:font typeface="Cocomat Pro Bold Italics" charset="1" panose="00000700000000000000"/>
      <p:regular r:id="rId21"/>
    </p:embeddedFont>
    <p:embeddedFont>
      <p:font typeface="Cocomat Pro Thin" charset="1" panose="00000200000000000000"/>
      <p:regular r:id="rId22"/>
    </p:embeddedFont>
    <p:embeddedFont>
      <p:font typeface="Cocomat Pro Thin Italics" charset="1" panose="00000200000000000000"/>
      <p:regular r:id="rId23"/>
    </p:embeddedFont>
    <p:embeddedFont>
      <p:font typeface="Cocomat Pro Heavy" charset="1" panose="00000A00000000000000"/>
      <p:regular r:id="rId24"/>
    </p:embeddedFont>
    <p:embeddedFont>
      <p:font typeface="Cocomat Pro Heavy Italics" charset="1" panose="00000A00000000000000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Montserrat Italics" charset="1" panose="00000500000000000000"/>
      <p:regular r:id="rId28"/>
    </p:embeddedFont>
    <p:embeddedFont>
      <p:font typeface="Montserrat Bold Italics" charset="1" panose="00000800000000000000"/>
      <p:regular r:id="rId29"/>
    </p:embeddedFont>
    <p:embeddedFont>
      <p:font typeface="Montserrat Thin" charset="1" panose="00000300000000000000"/>
      <p:regular r:id="rId30"/>
    </p:embeddedFont>
    <p:embeddedFont>
      <p:font typeface="Montserrat Thin Italics" charset="1" panose="00000300000000000000"/>
      <p:regular r:id="rId31"/>
    </p:embeddedFont>
    <p:embeddedFont>
      <p:font typeface="Montserrat Extra-Light" charset="1" panose="00000300000000000000"/>
      <p:regular r:id="rId32"/>
    </p:embeddedFont>
    <p:embeddedFont>
      <p:font typeface="Montserrat Extra-Light Italics" charset="1" panose="00000300000000000000"/>
      <p:regular r:id="rId33"/>
    </p:embeddedFont>
    <p:embeddedFont>
      <p:font typeface="Montserrat Light" charset="1" panose="00000400000000000000"/>
      <p:regular r:id="rId34"/>
    </p:embeddedFont>
    <p:embeddedFont>
      <p:font typeface="Montserrat Light Italics" charset="1" panose="00000400000000000000"/>
      <p:regular r:id="rId35"/>
    </p:embeddedFont>
    <p:embeddedFont>
      <p:font typeface="Montserrat Medium" charset="1" panose="00000600000000000000"/>
      <p:regular r:id="rId36"/>
    </p:embeddedFont>
    <p:embeddedFont>
      <p:font typeface="Montserrat Medium Italics" charset="1" panose="00000600000000000000"/>
      <p:regular r:id="rId37"/>
    </p:embeddedFont>
    <p:embeddedFont>
      <p:font typeface="Montserrat Semi-Bold" charset="1" panose="00000700000000000000"/>
      <p:regular r:id="rId38"/>
    </p:embeddedFont>
    <p:embeddedFont>
      <p:font typeface="Montserrat Semi-Bold Italics" charset="1" panose="00000700000000000000"/>
      <p:regular r:id="rId39"/>
    </p:embeddedFont>
    <p:embeddedFont>
      <p:font typeface="Montserrat Ultra-Bold" charset="1" panose="00000900000000000000"/>
      <p:regular r:id="rId40"/>
    </p:embeddedFont>
    <p:embeddedFont>
      <p:font typeface="Montserrat Ultra-Bold Italics" charset="1" panose="00000900000000000000"/>
      <p:regular r:id="rId41"/>
    </p:embeddedFont>
    <p:embeddedFont>
      <p:font typeface="Montserrat Heavy" charset="1" panose="00000A00000000000000"/>
      <p:regular r:id="rId42"/>
    </p:embeddedFont>
    <p:embeddedFont>
      <p:font typeface="Montserrat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54" Target="slides/slide11.xml" Type="http://schemas.openxmlformats.org/officeDocument/2006/relationships/slide"/><Relationship Id="rId55" Target="slides/slide12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Relationship Id="rId6" Target="../media/image7.png" Type="http://schemas.openxmlformats.org/officeDocument/2006/relationships/image"/><Relationship Id="rId7" Target="../media/image28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svg" Type="http://schemas.openxmlformats.org/officeDocument/2006/relationships/image"/><Relationship Id="rId4" Target="../media/image31.png" Type="http://schemas.openxmlformats.org/officeDocument/2006/relationships/image"/><Relationship Id="rId5" Target="../media/image32.svg" Type="http://schemas.openxmlformats.org/officeDocument/2006/relationships/image"/><Relationship Id="rId6" Target="../media/image33.png" Type="http://schemas.openxmlformats.org/officeDocument/2006/relationships/image"/><Relationship Id="rId7" Target="../media/image34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7.pn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jpeg" Type="http://schemas.openxmlformats.org/officeDocument/2006/relationships/image"/><Relationship Id="rId5" Target="../media/image11.jpeg" Type="http://schemas.openxmlformats.org/officeDocument/2006/relationships/image"/><Relationship Id="rId6" Target="../media/image12.png" Type="http://schemas.openxmlformats.org/officeDocument/2006/relationships/image"/><Relationship Id="rId7" Target="../media/image13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png" Type="http://schemas.openxmlformats.org/officeDocument/2006/relationships/image"/><Relationship Id="rId5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60112" y="-6875490"/>
            <a:ext cx="13398375" cy="12377222"/>
          </a:xfrm>
          <a:custGeom>
            <a:avLst/>
            <a:gdLst/>
            <a:ahLst/>
            <a:cxnLst/>
            <a:rect r="r" b="b" t="t" l="l"/>
            <a:pathLst>
              <a:path h="12377222" w="13398375">
                <a:moveTo>
                  <a:pt x="0" y="0"/>
                </a:moveTo>
                <a:lnTo>
                  <a:pt x="13398376" y="0"/>
                </a:lnTo>
                <a:lnTo>
                  <a:pt x="13398376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179" r="-211836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27094" y="534271"/>
            <a:ext cx="7726011" cy="9752729"/>
          </a:xfrm>
          <a:custGeom>
            <a:avLst/>
            <a:gdLst/>
            <a:ahLst/>
            <a:cxnLst/>
            <a:rect r="r" b="b" t="t" l="l"/>
            <a:pathLst>
              <a:path h="9752729" w="7726011">
                <a:moveTo>
                  <a:pt x="7726011" y="0"/>
                </a:moveTo>
                <a:lnTo>
                  <a:pt x="0" y="0"/>
                </a:lnTo>
                <a:lnTo>
                  <a:pt x="0" y="9752729"/>
                </a:lnTo>
                <a:lnTo>
                  <a:pt x="7726011" y="9752729"/>
                </a:lnTo>
                <a:lnTo>
                  <a:pt x="77260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165401" y="694627"/>
            <a:ext cx="9492970" cy="4161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736"/>
              </a:lnSpc>
            </a:pPr>
            <a:r>
              <a:rPr lang="en-US" sz="8800">
                <a:solidFill>
                  <a:srgbClr val="05066D"/>
                </a:solidFill>
                <a:latin typeface="Cocomat Pro Heavy"/>
              </a:rPr>
              <a:t>HOMEOPATHIC</a:t>
            </a:r>
          </a:p>
          <a:p>
            <a:pPr>
              <a:lnSpc>
                <a:spcPts val="10736"/>
              </a:lnSpc>
            </a:pPr>
            <a:r>
              <a:rPr lang="en-US" sz="8800">
                <a:solidFill>
                  <a:srgbClr val="05066D"/>
                </a:solidFill>
                <a:latin typeface="Cocomat Pro Heavy"/>
              </a:rPr>
              <a:t>MEDICINE</a:t>
            </a:r>
          </a:p>
          <a:p>
            <a:pPr>
              <a:lnSpc>
                <a:spcPts val="10736"/>
              </a:lnSpc>
            </a:pPr>
            <a:r>
              <a:rPr lang="en-US" sz="8800">
                <a:solidFill>
                  <a:srgbClr val="05066D"/>
                </a:solidFill>
                <a:latin typeface="Cocomat Pro Heavy"/>
              </a:rPr>
              <a:t>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006557"/>
            <a:ext cx="18288000" cy="6906869"/>
          </a:xfrm>
          <a:custGeom>
            <a:avLst/>
            <a:gdLst/>
            <a:ahLst/>
            <a:cxnLst/>
            <a:rect r="r" b="b" t="t" l="l"/>
            <a:pathLst>
              <a:path h="6906869" w="18288000">
                <a:moveTo>
                  <a:pt x="0" y="0"/>
                </a:moveTo>
                <a:lnTo>
                  <a:pt x="18288000" y="0"/>
                </a:lnTo>
                <a:lnTo>
                  <a:pt x="18288000" y="6906869"/>
                </a:lnTo>
                <a:lnTo>
                  <a:pt x="0" y="690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89261" y="7792934"/>
            <a:ext cx="3770916" cy="2061434"/>
          </a:xfrm>
          <a:custGeom>
            <a:avLst/>
            <a:gdLst/>
            <a:ahLst/>
            <a:cxnLst/>
            <a:rect r="r" b="b" t="t" l="l"/>
            <a:pathLst>
              <a:path h="2061434" w="3770916">
                <a:moveTo>
                  <a:pt x="0" y="0"/>
                </a:moveTo>
                <a:lnTo>
                  <a:pt x="3770916" y="0"/>
                </a:lnTo>
                <a:lnTo>
                  <a:pt x="3770916" y="2061434"/>
                </a:lnTo>
                <a:lnTo>
                  <a:pt x="0" y="2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49181" y="3961919"/>
            <a:ext cx="4538246" cy="6325081"/>
          </a:xfrm>
          <a:custGeom>
            <a:avLst/>
            <a:gdLst/>
            <a:ahLst/>
            <a:cxnLst/>
            <a:rect r="r" b="b" t="t" l="l"/>
            <a:pathLst>
              <a:path h="6325081" w="4538246">
                <a:moveTo>
                  <a:pt x="0" y="0"/>
                </a:moveTo>
                <a:lnTo>
                  <a:pt x="4538246" y="0"/>
                </a:lnTo>
                <a:lnTo>
                  <a:pt x="4538246" y="6325081"/>
                </a:lnTo>
                <a:lnTo>
                  <a:pt x="0" y="6325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5662" y="5359702"/>
            <a:ext cx="3877860" cy="4596601"/>
          </a:xfrm>
          <a:custGeom>
            <a:avLst/>
            <a:gdLst/>
            <a:ahLst/>
            <a:cxnLst/>
            <a:rect r="r" b="b" t="t" l="l"/>
            <a:pathLst>
              <a:path h="4596601" w="3877860">
                <a:moveTo>
                  <a:pt x="0" y="0"/>
                </a:moveTo>
                <a:lnTo>
                  <a:pt x="3877860" y="0"/>
                </a:lnTo>
                <a:lnTo>
                  <a:pt x="3877860" y="4596601"/>
                </a:lnTo>
                <a:lnTo>
                  <a:pt x="0" y="459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422401" y="125217"/>
            <a:ext cx="1652713" cy="903483"/>
          </a:xfrm>
          <a:custGeom>
            <a:avLst/>
            <a:gdLst/>
            <a:ahLst/>
            <a:cxnLst/>
            <a:rect r="r" b="b" t="t" l="l"/>
            <a:pathLst>
              <a:path h="903483" w="1652713">
                <a:moveTo>
                  <a:pt x="0" y="0"/>
                </a:moveTo>
                <a:lnTo>
                  <a:pt x="1652713" y="0"/>
                </a:lnTo>
                <a:lnTo>
                  <a:pt x="1652713" y="903483"/>
                </a:lnTo>
                <a:lnTo>
                  <a:pt x="0" y="903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48966" y="1028700"/>
            <a:ext cx="16790068" cy="8927603"/>
          </a:xfrm>
          <a:custGeom>
            <a:avLst/>
            <a:gdLst/>
            <a:ahLst/>
            <a:cxnLst/>
            <a:rect r="r" b="b" t="t" l="l"/>
            <a:pathLst>
              <a:path h="8927603" w="16790068">
                <a:moveTo>
                  <a:pt x="0" y="0"/>
                </a:moveTo>
                <a:lnTo>
                  <a:pt x="16790068" y="0"/>
                </a:lnTo>
                <a:lnTo>
                  <a:pt x="16790068" y="8927603"/>
                </a:lnTo>
                <a:lnTo>
                  <a:pt x="0" y="892760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50" t="-2133" r="-45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341164" y="-123825"/>
            <a:ext cx="5567572" cy="115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97"/>
              </a:lnSpc>
            </a:pPr>
            <a:r>
              <a:rPr lang="en-US" sz="6783">
                <a:solidFill>
                  <a:srgbClr val="000000"/>
                </a:solidFill>
                <a:latin typeface="Canva Sans Bold"/>
              </a:rPr>
              <a:t>DASHBOARD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634062">
            <a:off x="21644529" y="-5615746"/>
            <a:ext cx="10793046" cy="15539726"/>
          </a:xfrm>
          <a:custGeom>
            <a:avLst/>
            <a:gdLst/>
            <a:ahLst/>
            <a:cxnLst/>
            <a:rect r="r" b="b" t="t" l="l"/>
            <a:pathLst>
              <a:path h="15539726" w="10793046">
                <a:moveTo>
                  <a:pt x="0" y="0"/>
                </a:moveTo>
                <a:lnTo>
                  <a:pt x="10793046" y="0"/>
                </a:lnTo>
                <a:lnTo>
                  <a:pt x="10793046" y="15539726"/>
                </a:lnTo>
                <a:lnTo>
                  <a:pt x="0" y="155397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74011">
            <a:off x="-797154" y="7044140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8" y="0"/>
                </a:lnTo>
                <a:lnTo>
                  <a:pt x="5318158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41592" y="1279199"/>
            <a:ext cx="12973203" cy="1533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2268"/>
              </a:lnSpc>
              <a:spcBef>
                <a:spcPct val="0"/>
              </a:spcBef>
            </a:pPr>
            <a:r>
              <a:rPr lang="en-US" sz="8763">
                <a:solidFill>
                  <a:srgbClr val="05066D"/>
                </a:solidFill>
                <a:latin typeface="Cocomat Pro Heavy"/>
              </a:rPr>
              <a:t>CHALLENGES FACED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205516" y="-2647963"/>
            <a:ext cx="16218559" cy="6663125"/>
          </a:xfrm>
          <a:custGeom>
            <a:avLst/>
            <a:gdLst/>
            <a:ahLst/>
            <a:cxnLst/>
            <a:rect r="r" b="b" t="t" l="l"/>
            <a:pathLst>
              <a:path h="6663125" w="16218559">
                <a:moveTo>
                  <a:pt x="0" y="0"/>
                </a:moveTo>
                <a:lnTo>
                  <a:pt x="16218559" y="0"/>
                </a:lnTo>
                <a:lnTo>
                  <a:pt x="16218559" y="6663124"/>
                </a:lnTo>
                <a:lnTo>
                  <a:pt x="0" y="666312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574011">
            <a:off x="5469149" y="-6276041"/>
            <a:ext cx="5318158" cy="7256156"/>
          </a:xfrm>
          <a:custGeom>
            <a:avLst/>
            <a:gdLst/>
            <a:ahLst/>
            <a:cxnLst/>
            <a:rect r="r" b="b" t="t" l="l"/>
            <a:pathLst>
              <a:path h="7256156" w="5318158">
                <a:moveTo>
                  <a:pt x="0" y="0"/>
                </a:moveTo>
                <a:lnTo>
                  <a:pt x="5318158" y="0"/>
                </a:lnTo>
                <a:lnTo>
                  <a:pt x="5318158" y="7256156"/>
                </a:lnTo>
                <a:lnTo>
                  <a:pt x="0" y="7256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341592" y="2896292"/>
            <a:ext cx="16123239" cy="7070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6"/>
              </a:lnSpc>
            </a:pPr>
            <a:r>
              <a:rPr lang="en-US" sz="3961" u="sng">
                <a:solidFill>
                  <a:srgbClr val="000000"/>
                </a:solidFill>
                <a:latin typeface="Montserrat Classic Bold"/>
              </a:rPr>
              <a:t>CHALLENGES FACED DURING THE PROJECT:</a:t>
            </a:r>
          </a:p>
          <a:p>
            <a:pPr>
              <a:lnSpc>
                <a:spcPts val="3897"/>
              </a:lnSpc>
            </a:pPr>
          </a:p>
          <a:p>
            <a:pPr>
              <a:lnSpc>
                <a:spcPts val="3897"/>
              </a:lnSpc>
            </a:pPr>
          </a:p>
          <a:p>
            <a:pPr marL="601004" indent="-300502" lvl="1">
              <a:lnSpc>
                <a:spcPts val="3897"/>
              </a:lnSpc>
              <a:buFont typeface="Arial"/>
              <a:buChar char="•"/>
            </a:pPr>
            <a:r>
              <a:rPr lang="en-US" sz="2783">
                <a:solidFill>
                  <a:srgbClr val="000000"/>
                </a:solidFill>
                <a:latin typeface="Montserrat Classic Bold"/>
              </a:rPr>
              <a:t>LEARNING OF A NEW SKILL:</a:t>
            </a:r>
            <a:r>
              <a:rPr lang="en-US" sz="2783">
                <a:solidFill>
                  <a:srgbClr val="000000"/>
                </a:solidFill>
                <a:latin typeface="Montserrat Classic"/>
              </a:rPr>
              <a:t> WEB SCRAPPING (OPPORTUNITY AS WELL AS A CHALLENGE)</a:t>
            </a:r>
          </a:p>
          <a:p>
            <a:pPr marL="601004" indent="-300502" lvl="1">
              <a:lnSpc>
                <a:spcPts val="3897"/>
              </a:lnSpc>
              <a:buFont typeface="Arial"/>
              <a:buChar char="•"/>
            </a:pPr>
            <a:r>
              <a:rPr lang="en-US" sz="2783">
                <a:solidFill>
                  <a:srgbClr val="000000"/>
                </a:solidFill>
                <a:latin typeface="Montserrat Classic"/>
              </a:rPr>
              <a:t>TIMING: SOME OF THE MEMBERS OF OUR GROUP WERE WORKING PROFESSIONALS AND SOME WERE FULL-TIME STUDENTS COLLABORATING AT A PARTICULAR TIME WAS A BIT OF A CHALLENGE.</a:t>
            </a:r>
          </a:p>
          <a:p>
            <a:pPr marL="601004" indent="-300502" lvl="1">
              <a:lnSpc>
                <a:spcPts val="3897"/>
              </a:lnSpc>
              <a:buFont typeface="Arial"/>
              <a:buChar char="•"/>
            </a:pPr>
            <a:r>
              <a:rPr lang="en-US" sz="2783">
                <a:solidFill>
                  <a:srgbClr val="000000"/>
                </a:solidFill>
                <a:latin typeface="Montserrat Classic"/>
              </a:rPr>
              <a:t>DATA WAS TOO BIG TO RETRIEVE WE GOT DISCONNECTED FROM THE COMPANY’S SERVER A NUMBER OF TIMES.</a:t>
            </a:r>
          </a:p>
          <a:p>
            <a:pPr marL="601004" indent="-300502" lvl="1">
              <a:lnSpc>
                <a:spcPts val="3897"/>
              </a:lnSpc>
              <a:buFont typeface="Arial"/>
              <a:buChar char="•"/>
            </a:pPr>
            <a:r>
              <a:rPr lang="en-US" sz="2783">
                <a:solidFill>
                  <a:srgbClr val="000000"/>
                </a:solidFill>
                <a:latin typeface="Montserrat Classic"/>
              </a:rPr>
              <a:t>REQUIREMENT OF A STABLE NETWORK.</a:t>
            </a:r>
          </a:p>
          <a:p>
            <a:pPr marL="601004" indent="-300502" lvl="1">
              <a:lnSpc>
                <a:spcPts val="3897"/>
              </a:lnSpc>
              <a:buFont typeface="Arial"/>
              <a:buChar char="•"/>
            </a:pPr>
            <a:r>
              <a:rPr lang="en-US" sz="2783">
                <a:solidFill>
                  <a:srgbClr val="000000"/>
                </a:solidFill>
                <a:latin typeface="Montserrat Classic"/>
              </a:rPr>
              <a:t>FACE OFF WITH A REAL-LIFE PROJECT WAS CHALLENGING BUT GOT OUR HANDS ON THE TOOLS WELL.</a:t>
            </a:r>
          </a:p>
          <a:p>
            <a:pPr>
              <a:lnSpc>
                <a:spcPts val="389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97350" y="4050899"/>
            <a:ext cx="5910543" cy="6593912"/>
          </a:xfrm>
          <a:custGeom>
            <a:avLst/>
            <a:gdLst/>
            <a:ahLst/>
            <a:cxnLst/>
            <a:rect r="r" b="b" t="t" l="l"/>
            <a:pathLst>
              <a:path h="6593912" w="5910543">
                <a:moveTo>
                  <a:pt x="0" y="0"/>
                </a:moveTo>
                <a:lnTo>
                  <a:pt x="5910543" y="0"/>
                </a:lnTo>
                <a:lnTo>
                  <a:pt x="5910543" y="6593912"/>
                </a:lnTo>
                <a:lnTo>
                  <a:pt x="0" y="6593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69483" y="1343562"/>
            <a:ext cx="3770916" cy="2061434"/>
          </a:xfrm>
          <a:custGeom>
            <a:avLst/>
            <a:gdLst/>
            <a:ahLst/>
            <a:cxnLst/>
            <a:rect r="r" b="b" t="t" l="l"/>
            <a:pathLst>
              <a:path h="2061434" w="3770916">
                <a:moveTo>
                  <a:pt x="0" y="0"/>
                </a:moveTo>
                <a:lnTo>
                  <a:pt x="3770916" y="0"/>
                </a:lnTo>
                <a:lnTo>
                  <a:pt x="3770916" y="2061434"/>
                </a:lnTo>
                <a:lnTo>
                  <a:pt x="0" y="2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316501" y="5987141"/>
            <a:ext cx="3957689" cy="4114800"/>
          </a:xfrm>
          <a:custGeom>
            <a:avLst/>
            <a:gdLst/>
            <a:ahLst/>
            <a:cxnLst/>
            <a:rect r="r" b="b" t="t" l="l"/>
            <a:pathLst>
              <a:path h="4114800" w="3957689">
                <a:moveTo>
                  <a:pt x="0" y="0"/>
                </a:moveTo>
                <a:lnTo>
                  <a:pt x="3957689" y="0"/>
                </a:lnTo>
                <a:lnTo>
                  <a:pt x="39576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263146" y="3784199"/>
            <a:ext cx="11305040" cy="2421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835"/>
              </a:lnSpc>
              <a:spcBef>
                <a:spcPct val="0"/>
              </a:spcBef>
            </a:pPr>
            <a:r>
              <a:rPr lang="en-US" sz="14168">
                <a:solidFill>
                  <a:srgbClr val="45467E"/>
                </a:solidFill>
                <a:latin typeface="Canva Sans Bold"/>
              </a:rPr>
              <a:t>THANK YOU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5272" y="-889902"/>
            <a:ext cx="4991149" cy="7541571"/>
          </a:xfrm>
          <a:custGeom>
            <a:avLst/>
            <a:gdLst/>
            <a:ahLst/>
            <a:cxnLst/>
            <a:rect r="r" b="b" t="t" l="l"/>
            <a:pathLst>
              <a:path h="7541571" w="4991149">
                <a:moveTo>
                  <a:pt x="0" y="0"/>
                </a:moveTo>
                <a:lnTo>
                  <a:pt x="4991149" y="0"/>
                </a:lnTo>
                <a:lnTo>
                  <a:pt x="4991149" y="7541572"/>
                </a:lnTo>
                <a:lnTo>
                  <a:pt x="0" y="75415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64919" y="-10880"/>
            <a:ext cx="11777958" cy="1870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011"/>
              </a:lnSpc>
              <a:spcBef>
                <a:spcPct val="0"/>
              </a:spcBef>
            </a:pPr>
            <a:r>
              <a:rPr lang="en-US" sz="10722">
                <a:solidFill>
                  <a:srgbClr val="05066D"/>
                </a:solidFill>
                <a:latin typeface="Cocomat Pro Heavy"/>
              </a:rPr>
              <a:t>INTRODUCTION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64919" y="1826188"/>
            <a:ext cx="17121702" cy="7631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28909" indent="-364454" lvl="1">
              <a:lnSpc>
                <a:spcPts val="4726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Consultancy firm assisting a client in opening a homeopathic medicine store.</a:t>
            </a:r>
          </a:p>
          <a:p>
            <a:pPr marL="728909" indent="-364454" lvl="1">
              <a:lnSpc>
                <a:spcPts val="4726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Database with two essential tables for medical information.</a:t>
            </a:r>
          </a:p>
          <a:p>
            <a:pPr marL="728909" indent="-364454" lvl="1">
              <a:lnSpc>
                <a:spcPts val="4726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Goal: Develop an interactive dashboard for client use.</a:t>
            </a:r>
          </a:p>
          <a:p>
            <a:pPr marL="728909" indent="-364454" lvl="1">
              <a:lnSpc>
                <a:spcPts val="4726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Dashboard Insights:</a:t>
            </a:r>
          </a:p>
          <a:p>
            <a:pPr marL="1457817" indent="-485939" lvl="2">
              <a:lnSpc>
                <a:spcPts val="4726"/>
              </a:lnSpc>
              <a:buFont typeface="Arial"/>
              <a:buChar char="⚬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Number of medicines categorized by benefit areas.</a:t>
            </a:r>
          </a:p>
          <a:p>
            <a:pPr marL="1457817" indent="-485939" lvl="2">
              <a:lnSpc>
                <a:spcPts val="4726"/>
              </a:lnSpc>
              <a:buFont typeface="Arial"/>
              <a:buChar char="⚬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Price ranges analysis.</a:t>
            </a:r>
          </a:p>
          <a:p>
            <a:pPr marL="1457817" indent="-485939" lvl="2">
              <a:lnSpc>
                <a:spcPts val="4726"/>
              </a:lnSpc>
              <a:buFont typeface="Arial"/>
              <a:buChar char="⚬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Brand specialization overview.</a:t>
            </a:r>
          </a:p>
          <a:p>
            <a:pPr marL="1457817" indent="-485939" lvl="2">
              <a:lnSpc>
                <a:spcPts val="4726"/>
              </a:lnSpc>
              <a:buFont typeface="Arial"/>
              <a:buChar char="⚬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Ingredient analysis for medicines.</a:t>
            </a:r>
          </a:p>
          <a:p>
            <a:pPr marL="1457817" indent="-485939" lvl="2">
              <a:lnSpc>
                <a:spcPts val="4726"/>
              </a:lnSpc>
              <a:buFont typeface="Arial"/>
              <a:buChar char="⚬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Average cost estimation for ingredients.</a:t>
            </a:r>
          </a:p>
          <a:p>
            <a:pPr marL="1457817" indent="-485939" lvl="2">
              <a:lnSpc>
                <a:spcPts val="4726"/>
              </a:lnSpc>
              <a:buFont typeface="Arial"/>
              <a:buChar char="⚬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Identification of highly-rated medicines.</a:t>
            </a:r>
          </a:p>
          <a:p>
            <a:pPr marL="728909" indent="-364454" lvl="1">
              <a:lnSpc>
                <a:spcPts val="4726"/>
              </a:lnSpc>
              <a:buFont typeface="Arial"/>
              <a:buChar char="•"/>
            </a:pPr>
            <a:r>
              <a:rPr lang="en-US" sz="3376">
                <a:solidFill>
                  <a:srgbClr val="000000"/>
                </a:solidFill>
                <a:latin typeface="Montserrat"/>
              </a:rPr>
              <a:t>Purpose: Enable informed stocking decisions for the client's store.</a:t>
            </a:r>
          </a:p>
          <a:p>
            <a:pPr>
              <a:lnSpc>
                <a:spcPts val="346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30093" y="7159596"/>
            <a:ext cx="22473900" cy="7069063"/>
          </a:xfrm>
          <a:custGeom>
            <a:avLst/>
            <a:gdLst/>
            <a:ahLst/>
            <a:cxnLst/>
            <a:rect r="r" b="b" t="t" l="l"/>
            <a:pathLst>
              <a:path h="7069063" w="22473900">
                <a:moveTo>
                  <a:pt x="0" y="0"/>
                </a:moveTo>
                <a:lnTo>
                  <a:pt x="22473899" y="0"/>
                </a:lnTo>
                <a:lnTo>
                  <a:pt x="22473899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7159596"/>
            <a:ext cx="3544228" cy="653292"/>
            <a:chOff x="0" y="0"/>
            <a:chExt cx="780800" cy="1439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80800" cy="143921"/>
            </a:xfrm>
            <a:custGeom>
              <a:avLst/>
              <a:gdLst/>
              <a:ahLst/>
              <a:cxnLst/>
              <a:rect r="r" b="b" t="t" l="l"/>
              <a:pathLst>
                <a:path h="143921" w="780800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NITIN CHANDRA</a:t>
              </a: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3371386"/>
            <a:ext cx="3544228" cy="354422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4"/>
              <a:stretch>
                <a:fillRect l="0" t="-699" r="0" b="-32799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5450712" y="7160157"/>
            <a:ext cx="3544228" cy="653292"/>
            <a:chOff x="0" y="0"/>
            <a:chExt cx="780800" cy="14392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80800" cy="143921"/>
            </a:xfrm>
            <a:custGeom>
              <a:avLst/>
              <a:gdLst/>
              <a:ahLst/>
              <a:cxnLst/>
              <a:rect r="r" b="b" t="t" l="l"/>
              <a:pathLst>
                <a:path h="143921" w="780800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LAKSHAY BANSAL</a:t>
              </a:r>
            </a:p>
          </p:txBody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450712" y="3488645"/>
            <a:ext cx="3544228" cy="3544228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5"/>
              <a:stretch>
                <a:fillRect l="0" t="-3489" r="0" b="-20097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9582892" y="7159596"/>
            <a:ext cx="3544228" cy="653292"/>
            <a:chOff x="0" y="0"/>
            <a:chExt cx="780800" cy="14392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80800" cy="143921"/>
            </a:xfrm>
            <a:custGeom>
              <a:avLst/>
              <a:gdLst/>
              <a:ahLst/>
              <a:cxnLst/>
              <a:rect r="r" b="b" t="t" l="l"/>
              <a:pathLst>
                <a:path h="143921" w="780800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FARZEENA P A</a:t>
              </a:r>
            </a:p>
          </p:txBody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582892" y="3488645"/>
            <a:ext cx="3544228" cy="3544228"/>
            <a:chOff x="0" y="0"/>
            <a:chExt cx="6350000" cy="635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6"/>
              <a:stretch>
                <a:fillRect l="0" t="-3489" r="0" b="-12733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4037309" y="1289183"/>
            <a:ext cx="10267019" cy="131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11"/>
              </a:lnSpc>
              <a:spcBef>
                <a:spcPct val="0"/>
              </a:spcBef>
            </a:pPr>
            <a:r>
              <a:rPr lang="en-US" sz="7508">
                <a:solidFill>
                  <a:srgbClr val="1F4A7A"/>
                </a:solidFill>
                <a:latin typeface="Cocomat Pro Heavy"/>
              </a:rPr>
              <a:t>MEET OUR TEAM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-18436591" y="-3534532"/>
            <a:ext cx="22473900" cy="7069063"/>
          </a:xfrm>
          <a:custGeom>
            <a:avLst/>
            <a:gdLst/>
            <a:ahLst/>
            <a:cxnLst/>
            <a:rect r="r" b="b" t="t" l="l"/>
            <a:pathLst>
              <a:path h="7069063" w="22473900">
                <a:moveTo>
                  <a:pt x="0" y="0"/>
                </a:moveTo>
                <a:lnTo>
                  <a:pt x="22473900" y="0"/>
                </a:lnTo>
                <a:lnTo>
                  <a:pt x="22473900" y="7069064"/>
                </a:lnTo>
                <a:lnTo>
                  <a:pt x="0" y="70690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3715072" y="3534532"/>
            <a:ext cx="3544228" cy="3544228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88900" y="88900"/>
              <a:ext cx="6172200" cy="6172200"/>
            </a:xfrm>
            <a:custGeom>
              <a:avLst/>
              <a:gdLst/>
              <a:ahLst/>
              <a:cxnLst/>
              <a:rect r="r" b="b" t="t" l="l"/>
              <a:pathLst>
                <a:path h="6172200" w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-45319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83A1C0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3717670" y="7283421"/>
            <a:ext cx="3544228" cy="653292"/>
            <a:chOff x="0" y="0"/>
            <a:chExt cx="780800" cy="1439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80800" cy="143921"/>
            </a:xfrm>
            <a:custGeom>
              <a:avLst/>
              <a:gdLst/>
              <a:ahLst/>
              <a:cxnLst/>
              <a:rect r="r" b="b" t="t" l="l"/>
              <a:pathLst>
                <a:path h="143921" w="780800">
                  <a:moveTo>
                    <a:pt x="61162" y="0"/>
                  </a:moveTo>
                  <a:lnTo>
                    <a:pt x="719638" y="0"/>
                  </a:lnTo>
                  <a:cubicBezTo>
                    <a:pt x="753417" y="0"/>
                    <a:pt x="780800" y="27383"/>
                    <a:pt x="780800" y="61162"/>
                  </a:cubicBezTo>
                  <a:lnTo>
                    <a:pt x="780800" y="82759"/>
                  </a:lnTo>
                  <a:cubicBezTo>
                    <a:pt x="780800" y="116538"/>
                    <a:pt x="753417" y="143921"/>
                    <a:pt x="719638" y="143921"/>
                  </a:cubicBezTo>
                  <a:lnTo>
                    <a:pt x="61162" y="143921"/>
                  </a:lnTo>
                  <a:cubicBezTo>
                    <a:pt x="27383" y="143921"/>
                    <a:pt x="0" y="116538"/>
                    <a:pt x="0" y="82759"/>
                  </a:cubicBezTo>
                  <a:lnTo>
                    <a:pt x="0" y="61162"/>
                  </a:lnTo>
                  <a:cubicBezTo>
                    <a:pt x="0" y="27383"/>
                    <a:pt x="27383" y="0"/>
                    <a:pt x="61162" y="0"/>
                  </a:cubicBezTo>
                  <a:close/>
                </a:path>
              </a:pathLst>
            </a:custGeom>
            <a:solidFill>
              <a:srgbClr val="2F7CB2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>
                <a:lnSpc>
                  <a:spcPts val="3041"/>
                </a:lnSpc>
              </a:pPr>
              <a:r>
                <a:rPr lang="en-US" sz="2203">
                  <a:solidFill>
                    <a:srgbClr val="FFFFFF"/>
                  </a:solidFill>
                  <a:latin typeface="Montserrat"/>
                </a:rPr>
                <a:t>MAHBOOB ALAM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30093" y="5625717"/>
            <a:ext cx="22473900" cy="7069063"/>
          </a:xfrm>
          <a:custGeom>
            <a:avLst/>
            <a:gdLst/>
            <a:ahLst/>
            <a:cxnLst/>
            <a:rect r="r" b="b" t="t" l="l"/>
            <a:pathLst>
              <a:path h="7069063" w="22473900">
                <a:moveTo>
                  <a:pt x="0" y="0"/>
                </a:moveTo>
                <a:lnTo>
                  <a:pt x="22473899" y="0"/>
                </a:lnTo>
                <a:lnTo>
                  <a:pt x="22473899" y="7069063"/>
                </a:lnTo>
                <a:lnTo>
                  <a:pt x="0" y="70690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35265" y="3334714"/>
            <a:ext cx="1313174" cy="1656527"/>
          </a:xfrm>
          <a:custGeom>
            <a:avLst/>
            <a:gdLst/>
            <a:ahLst/>
            <a:cxnLst/>
            <a:rect r="r" b="b" t="t" l="l"/>
            <a:pathLst>
              <a:path h="1656527" w="1313174">
                <a:moveTo>
                  <a:pt x="0" y="0"/>
                </a:moveTo>
                <a:lnTo>
                  <a:pt x="1313175" y="0"/>
                </a:lnTo>
                <a:lnTo>
                  <a:pt x="1313175" y="1656527"/>
                </a:lnTo>
                <a:lnTo>
                  <a:pt x="0" y="16565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0282" y="5457966"/>
            <a:ext cx="1268157" cy="1414780"/>
          </a:xfrm>
          <a:custGeom>
            <a:avLst/>
            <a:gdLst/>
            <a:ahLst/>
            <a:cxnLst/>
            <a:rect r="r" b="b" t="t" l="l"/>
            <a:pathLst>
              <a:path h="1414780" w="1268157">
                <a:moveTo>
                  <a:pt x="0" y="0"/>
                </a:moveTo>
                <a:lnTo>
                  <a:pt x="1268158" y="0"/>
                </a:lnTo>
                <a:lnTo>
                  <a:pt x="1268158" y="1414780"/>
                </a:lnTo>
                <a:lnTo>
                  <a:pt x="0" y="14147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7339471"/>
            <a:ext cx="1992321" cy="1224372"/>
          </a:xfrm>
          <a:custGeom>
            <a:avLst/>
            <a:gdLst/>
            <a:ahLst/>
            <a:cxnLst/>
            <a:rect r="r" b="b" t="t" l="l"/>
            <a:pathLst>
              <a:path h="1224372" w="1992321">
                <a:moveTo>
                  <a:pt x="0" y="0"/>
                </a:moveTo>
                <a:lnTo>
                  <a:pt x="1992321" y="0"/>
                </a:lnTo>
                <a:lnTo>
                  <a:pt x="1992321" y="1224372"/>
                </a:lnTo>
                <a:lnTo>
                  <a:pt x="0" y="122437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59526" y="784772"/>
            <a:ext cx="11235803" cy="131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99"/>
              </a:lnSpc>
              <a:spcBef>
                <a:spcPct val="0"/>
              </a:spcBef>
            </a:pPr>
            <a:r>
              <a:rPr lang="en-US" sz="7570">
                <a:solidFill>
                  <a:srgbClr val="05066D"/>
                </a:solidFill>
                <a:latin typeface="Cocomat Pro Heavy"/>
              </a:rPr>
              <a:t>PROJECT EXECUTION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7319" y="3248989"/>
            <a:ext cx="11463413" cy="1482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4"/>
              </a:lnSpc>
              <a:spcBef>
                <a:spcPct val="0"/>
              </a:spcBef>
            </a:pPr>
            <a:r>
              <a:rPr lang="en-US" sz="4252">
                <a:solidFill>
                  <a:srgbClr val="337096"/>
                </a:solidFill>
                <a:latin typeface="Montserrat Classic Bold"/>
              </a:rPr>
              <a:t>SCRAPPING (USING PYTHON &amp; BEAUTIFUL SOUP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57319" y="5782135"/>
            <a:ext cx="11463413" cy="73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4"/>
              </a:lnSpc>
              <a:spcBef>
                <a:spcPct val="0"/>
              </a:spcBef>
            </a:pPr>
            <a:r>
              <a:rPr lang="en-US" sz="4252">
                <a:solidFill>
                  <a:srgbClr val="337096"/>
                </a:solidFill>
                <a:latin typeface="Montserrat Classic Bold"/>
              </a:rPr>
              <a:t>ANALYSIS &amp; FILTERING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757319" y="7615377"/>
            <a:ext cx="11463413" cy="730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4"/>
              </a:lnSpc>
              <a:spcBef>
                <a:spcPct val="0"/>
              </a:spcBef>
            </a:pPr>
            <a:r>
              <a:rPr lang="en-US" sz="4252">
                <a:solidFill>
                  <a:srgbClr val="337096"/>
                </a:solidFill>
                <a:latin typeface="Montserrat Classic Bold"/>
              </a:rPr>
              <a:t>PRESENTAION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02716" y="623148"/>
            <a:ext cx="6985284" cy="9663852"/>
          </a:xfrm>
          <a:custGeom>
            <a:avLst/>
            <a:gdLst/>
            <a:ahLst/>
            <a:cxnLst/>
            <a:rect r="r" b="b" t="t" l="l"/>
            <a:pathLst>
              <a:path h="9663852" w="6985284">
                <a:moveTo>
                  <a:pt x="0" y="0"/>
                </a:moveTo>
                <a:lnTo>
                  <a:pt x="6985284" y="0"/>
                </a:lnTo>
                <a:lnTo>
                  <a:pt x="6985284" y="9663852"/>
                </a:lnTo>
                <a:lnTo>
                  <a:pt x="0" y="96638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874" y="876300"/>
            <a:ext cx="9036227" cy="128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30"/>
              </a:lnSpc>
              <a:spcBef>
                <a:spcPct val="0"/>
              </a:spcBef>
            </a:pPr>
            <a:r>
              <a:rPr lang="en-US" sz="7378">
                <a:solidFill>
                  <a:srgbClr val="05066D"/>
                </a:solidFill>
                <a:latin typeface="Cocomat Pro Heavy"/>
              </a:rPr>
              <a:t>INSIGHTS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4643" y="3019585"/>
            <a:ext cx="12214324" cy="517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</a:pPr>
            <a:r>
              <a:rPr lang="en-US" sz="4199">
                <a:solidFill>
                  <a:srgbClr val="05066D"/>
                </a:solidFill>
                <a:latin typeface="Canva Sans Bold"/>
              </a:rPr>
              <a:t>•</a:t>
            </a:r>
            <a:r>
              <a:rPr lang="en-US" sz="4199">
                <a:solidFill>
                  <a:srgbClr val="000000"/>
                </a:solidFill>
                <a:latin typeface="Canva Sans Bold"/>
              </a:rPr>
              <a:t>Most sold medicine </a:t>
            </a:r>
            <a:r>
              <a:rPr lang="en-US" sz="4199">
                <a:solidFill>
                  <a:srgbClr val="05066D"/>
                </a:solidFill>
                <a:latin typeface="Canva Sans Bold"/>
              </a:rPr>
              <a:t>-  Bakson’s Fevo Aid Syrup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05066D"/>
                </a:solidFill>
                <a:latin typeface="Canva Sans"/>
              </a:rPr>
              <a:t>•</a:t>
            </a:r>
            <a:r>
              <a:rPr lang="en-US" sz="4199">
                <a:solidFill>
                  <a:srgbClr val="000000"/>
                </a:solidFill>
                <a:latin typeface="Canva Sans Bold"/>
              </a:rPr>
              <a:t>Most used ingredient</a:t>
            </a:r>
            <a:r>
              <a:rPr lang="en-US" sz="4199">
                <a:solidFill>
                  <a:srgbClr val="05066D"/>
                </a:solidFill>
                <a:latin typeface="Canva Sans Bold"/>
              </a:rPr>
              <a:t> – Lycopodium Clavatum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05066D"/>
                </a:solidFill>
                <a:latin typeface="Canva Sans"/>
              </a:rPr>
              <a:t>•</a:t>
            </a:r>
            <a:r>
              <a:rPr lang="en-US" sz="4199">
                <a:solidFill>
                  <a:srgbClr val="000000"/>
                </a:solidFill>
                <a:latin typeface="Canva Sans Bold"/>
              </a:rPr>
              <a:t>Most common specific area</a:t>
            </a:r>
            <a:r>
              <a:rPr lang="en-US" sz="4199">
                <a:solidFill>
                  <a:srgbClr val="05066D"/>
                </a:solidFill>
                <a:latin typeface="Canva Sans Bold"/>
              </a:rPr>
              <a:t> – Eyes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05066D"/>
                </a:solidFill>
                <a:latin typeface="Canva Sans"/>
              </a:rPr>
              <a:t>•</a:t>
            </a:r>
            <a:r>
              <a:rPr lang="en-US" sz="4199">
                <a:solidFill>
                  <a:srgbClr val="000000"/>
                </a:solidFill>
                <a:latin typeface="Canva Sans Bold"/>
              </a:rPr>
              <a:t>Most reviewed brand</a:t>
            </a:r>
            <a:r>
              <a:rPr lang="en-US" sz="4199">
                <a:solidFill>
                  <a:srgbClr val="05066D"/>
                </a:solidFill>
                <a:latin typeface="Canva Sans Bold"/>
              </a:rPr>
              <a:t> – SBL Private Ltd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05066D"/>
                </a:solidFill>
                <a:latin typeface="Canva Sans"/>
              </a:rPr>
              <a:t>•</a:t>
            </a:r>
            <a:r>
              <a:rPr lang="en-US" sz="4199">
                <a:solidFill>
                  <a:srgbClr val="000000"/>
                </a:solidFill>
                <a:latin typeface="Canva Sans Bold"/>
              </a:rPr>
              <a:t>Average MRP of medicine</a:t>
            </a:r>
            <a:r>
              <a:rPr lang="en-US" sz="4199">
                <a:solidFill>
                  <a:srgbClr val="05066D"/>
                </a:solidFill>
                <a:latin typeface="Canva Sans Bold"/>
              </a:rPr>
              <a:t> – RS 181</a:t>
            </a:r>
          </a:p>
          <a:p>
            <a:pPr>
              <a:lnSpc>
                <a:spcPts val="5879"/>
              </a:lnSpc>
            </a:pPr>
            <a:r>
              <a:rPr lang="en-US" sz="4199">
                <a:solidFill>
                  <a:srgbClr val="05066D"/>
                </a:solidFill>
                <a:latin typeface="Canva Sans"/>
              </a:rPr>
              <a:t>•</a:t>
            </a:r>
            <a:r>
              <a:rPr lang="en-US" sz="4199">
                <a:solidFill>
                  <a:srgbClr val="000000"/>
                </a:solidFill>
                <a:latin typeface="Canva Sans Bold"/>
              </a:rPr>
              <a:t>Average cash generation per sale</a:t>
            </a:r>
            <a:r>
              <a:rPr lang="en-US" sz="4199">
                <a:solidFill>
                  <a:srgbClr val="05066D"/>
                </a:solidFill>
                <a:latin typeface="Canva Sans Bold"/>
              </a:rPr>
              <a:t> – RS 163</a:t>
            </a:r>
          </a:p>
          <a:p>
            <a:pPr algn="r">
              <a:lnSpc>
                <a:spcPts val="587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5272" y="-889902"/>
            <a:ext cx="2630125" cy="3974090"/>
          </a:xfrm>
          <a:custGeom>
            <a:avLst/>
            <a:gdLst/>
            <a:ahLst/>
            <a:cxnLst/>
            <a:rect r="r" b="b" t="t" l="l"/>
            <a:pathLst>
              <a:path h="3974090" w="2630125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1704061">
            <a:off x="13824431" y="5385399"/>
            <a:ext cx="4991149" cy="7541571"/>
          </a:xfrm>
          <a:custGeom>
            <a:avLst/>
            <a:gdLst/>
            <a:ahLst/>
            <a:cxnLst/>
            <a:rect r="r" b="b" t="t" l="l"/>
            <a:pathLst>
              <a:path h="7541571" w="4991149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94854" y="266565"/>
            <a:ext cx="12902185" cy="8761529"/>
            <a:chOff x="0" y="0"/>
            <a:chExt cx="17202913" cy="1168203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840673" y="-38100"/>
              <a:ext cx="1144191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count</a:t>
              </a:r>
            </a:p>
          </p:txBody>
        </p:sp>
        <p:grpSp>
          <p:nvGrpSpPr>
            <p:cNvPr name="Group 6" id="6"/>
            <p:cNvGrpSpPr>
              <a:grpSpLocks noChangeAspect="true"/>
            </p:cNvGrpSpPr>
            <p:nvPr/>
          </p:nvGrpSpPr>
          <p:grpSpPr>
            <a:xfrm rot="0">
              <a:off x="8535873" y="162560"/>
              <a:ext cx="152400" cy="152400"/>
              <a:chOff x="6760849" y="-619760"/>
              <a:chExt cx="152400" cy="1524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6760849" y="-619760"/>
                <a:ext cx="15240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52400">
                    <a:moveTo>
                      <a:pt x="152400" y="139700"/>
                    </a:moveTo>
                    <a:lnTo>
                      <a:pt x="152400" y="12700"/>
                    </a:lnTo>
                    <a:cubicBezTo>
                      <a:pt x="152400" y="5686"/>
                      <a:pt x="146715" y="0"/>
                      <a:pt x="139700" y="0"/>
                    </a:cubicBezTo>
                    <a:lnTo>
                      <a:pt x="12700" y="0"/>
                    </a:lnTo>
                    <a:cubicBezTo>
                      <a:pt x="5686" y="0"/>
                      <a:pt x="0" y="5686"/>
                      <a:pt x="0" y="12700"/>
                    </a:cubicBezTo>
                    <a:lnTo>
                      <a:pt x="0" y="139700"/>
                    </a:lnTo>
                    <a:cubicBezTo>
                      <a:pt x="0" y="146714"/>
                      <a:pt x="5686" y="152400"/>
                      <a:pt x="12700" y="152400"/>
                    </a:cubicBezTo>
                    <a:lnTo>
                      <a:pt x="139700" y="152400"/>
                    </a:lnTo>
                    <a:cubicBezTo>
                      <a:pt x="146715" y="152400"/>
                      <a:pt x="152400" y="146714"/>
                      <a:pt x="152400" y="1397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  <p:sp>
          <p:nvSpPr>
            <p:cNvPr name="TextBox 8" id="8"/>
            <p:cNvSpPr txBox="true"/>
            <p:nvPr/>
          </p:nvSpPr>
          <p:spPr>
            <a:xfrm rot="-2700000">
              <a:off x="1206751" y="10049942"/>
              <a:ext cx="1341834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Others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-2700000">
              <a:off x="2788474" y="9826277"/>
              <a:ext cx="70921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Eye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2700000">
              <a:off x="3406443" y="10001813"/>
              <a:ext cx="120570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Joints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-2700000">
              <a:off x="3465806" y="10408731"/>
              <a:ext cx="2356644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Whole Body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-2700000">
              <a:off x="5825309" y="9862900"/>
              <a:ext cx="81280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Skin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-2700000">
              <a:off x="6449206" y="10035980"/>
              <a:ext cx="1302345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Throat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-2700000">
              <a:off x="7661688" y="9965261"/>
              <a:ext cx="110232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Heart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-2700000">
              <a:off x="8156011" y="10192012"/>
              <a:ext cx="174367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Stomach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-2700000">
              <a:off x="9808704" y="9938951"/>
              <a:ext cx="102790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Head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-2700000">
              <a:off x="10582330" y="10050012"/>
              <a:ext cx="134203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Kidney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-2700000">
              <a:off x="11286850" y="10189697"/>
              <a:ext cx="1737122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Intestine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-2700000">
              <a:off x="13119252" y="9862198"/>
              <a:ext cx="81081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Hair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-2700000">
              <a:off x="13675567" y="10063272"/>
              <a:ext cx="137953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Nerves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-2700000">
              <a:off x="15011186" y="9941547"/>
              <a:ext cx="103524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Brain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-2700000">
              <a:off x="15400327" y="10211867"/>
              <a:ext cx="1799828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Pancreas</a:t>
              </a:r>
            </a:p>
          </p:txBody>
        </p:sp>
        <p:grpSp>
          <p:nvGrpSpPr>
            <p:cNvPr name="Group 23" id="23"/>
            <p:cNvGrpSpPr>
              <a:grpSpLocks noChangeAspect="true"/>
            </p:cNvGrpSpPr>
            <p:nvPr/>
          </p:nvGrpSpPr>
          <p:grpSpPr>
            <a:xfrm rot="0">
              <a:off x="1775023" y="782320"/>
              <a:ext cx="15427889" cy="8622532"/>
              <a:chOff x="0" y="0"/>
              <a:chExt cx="15427889" cy="8622532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-6350"/>
                <a:ext cx="154278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427889">
                    <a:moveTo>
                      <a:pt x="0" y="0"/>
                    </a:moveTo>
                    <a:lnTo>
                      <a:pt x="15427889" y="0"/>
                    </a:lnTo>
                    <a:lnTo>
                      <a:pt x="154278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1718156"/>
                <a:ext cx="154278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427889">
                    <a:moveTo>
                      <a:pt x="0" y="0"/>
                    </a:moveTo>
                    <a:lnTo>
                      <a:pt x="15427889" y="0"/>
                    </a:lnTo>
                    <a:lnTo>
                      <a:pt x="154278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3442663"/>
                <a:ext cx="154278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427889">
                    <a:moveTo>
                      <a:pt x="0" y="0"/>
                    </a:moveTo>
                    <a:lnTo>
                      <a:pt x="15427889" y="0"/>
                    </a:lnTo>
                    <a:lnTo>
                      <a:pt x="154278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5167169"/>
                <a:ext cx="154278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427889">
                    <a:moveTo>
                      <a:pt x="0" y="0"/>
                    </a:moveTo>
                    <a:lnTo>
                      <a:pt x="15427889" y="0"/>
                    </a:lnTo>
                    <a:lnTo>
                      <a:pt x="154278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6891675"/>
                <a:ext cx="154278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427889">
                    <a:moveTo>
                      <a:pt x="0" y="0"/>
                    </a:moveTo>
                    <a:lnTo>
                      <a:pt x="15427889" y="0"/>
                    </a:lnTo>
                    <a:lnTo>
                      <a:pt x="154278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24706"/>
                </a:srgbClr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8616182"/>
                <a:ext cx="15427889" cy="12700"/>
              </a:xfrm>
              <a:custGeom>
                <a:avLst/>
                <a:gdLst/>
                <a:ahLst/>
                <a:cxnLst/>
                <a:rect r="r" b="b" t="t" l="l"/>
                <a:pathLst>
                  <a:path h="12700" w="15427889">
                    <a:moveTo>
                      <a:pt x="0" y="0"/>
                    </a:moveTo>
                    <a:lnTo>
                      <a:pt x="15427889" y="0"/>
                    </a:lnTo>
                    <a:lnTo>
                      <a:pt x="154278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000000">
                  <a:alpha val="60000"/>
                </a:srgbClr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45244" y="505460"/>
              <a:ext cx="1526580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25,000 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2229966"/>
              <a:ext cx="157182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20,000 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51991" y="3954473"/>
              <a:ext cx="151983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15,000 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6747" y="5678979"/>
              <a:ext cx="1565077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10,000 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268288" y="7403485"/>
              <a:ext cx="1303536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5,000 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1186855" y="9127992"/>
              <a:ext cx="384969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</a:pPr>
              <a:r>
                <a:rPr lang="en-US" sz="2400">
                  <a:solidFill>
                    <a:srgbClr val="000000"/>
                  </a:solidFill>
                  <a:latin typeface="Canva Sans"/>
                </a:rPr>
                <a:t>0 </a:t>
              </a:r>
            </a:p>
          </p:txBody>
        </p:sp>
        <p:grpSp>
          <p:nvGrpSpPr>
            <p:cNvPr name="Group 36" id="36"/>
            <p:cNvGrpSpPr>
              <a:grpSpLocks noChangeAspect="true"/>
            </p:cNvGrpSpPr>
            <p:nvPr/>
          </p:nvGrpSpPr>
          <p:grpSpPr>
            <a:xfrm rot="0">
              <a:off x="1775023" y="2439774"/>
              <a:ext cx="15427889" cy="6965078"/>
              <a:chOff x="0" y="1657454"/>
              <a:chExt cx="15427889" cy="6965078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1657454"/>
                <a:ext cx="843391" cy="6965078"/>
              </a:xfrm>
              <a:custGeom>
                <a:avLst/>
                <a:gdLst/>
                <a:ahLst/>
                <a:cxnLst/>
                <a:rect r="r" b="b" t="t" l="l"/>
                <a:pathLst>
                  <a:path h="6965078" w="843391">
                    <a:moveTo>
                      <a:pt x="0" y="6965078"/>
                    </a:moveTo>
                    <a:lnTo>
                      <a:pt x="0" y="67471"/>
                    </a:lnTo>
                    <a:cubicBezTo>
                      <a:pt x="0" y="30208"/>
                      <a:pt x="30208" y="0"/>
                      <a:pt x="67471" y="0"/>
                    </a:cubicBezTo>
                    <a:lnTo>
                      <a:pt x="775920" y="0"/>
                    </a:lnTo>
                    <a:cubicBezTo>
                      <a:pt x="813183" y="0"/>
                      <a:pt x="843391" y="30208"/>
                      <a:pt x="843391" y="67471"/>
                    </a:cubicBezTo>
                    <a:lnTo>
                      <a:pt x="843391" y="696507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8" id="38"/>
              <p:cNvSpPr/>
              <p:nvPr/>
            </p:nvSpPr>
            <p:spPr>
              <a:xfrm flipH="false" flipV="false" rot="0">
                <a:off x="1041750" y="7370398"/>
                <a:ext cx="843391" cy="1252134"/>
              </a:xfrm>
              <a:custGeom>
                <a:avLst/>
                <a:gdLst/>
                <a:ahLst/>
                <a:cxnLst/>
                <a:rect r="r" b="b" t="t" l="l"/>
                <a:pathLst>
                  <a:path h="1252134" w="843391">
                    <a:moveTo>
                      <a:pt x="0" y="1252134"/>
                    </a:moveTo>
                    <a:lnTo>
                      <a:pt x="0" y="67471"/>
                    </a:lnTo>
                    <a:cubicBezTo>
                      <a:pt x="0" y="30208"/>
                      <a:pt x="30208" y="0"/>
                      <a:pt x="67471" y="0"/>
                    </a:cubicBezTo>
                    <a:lnTo>
                      <a:pt x="775920" y="0"/>
                    </a:lnTo>
                    <a:cubicBezTo>
                      <a:pt x="813183" y="0"/>
                      <a:pt x="843391" y="30208"/>
                      <a:pt x="843391" y="67471"/>
                    </a:cubicBezTo>
                    <a:lnTo>
                      <a:pt x="843391" y="125213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39" id="39"/>
              <p:cNvSpPr/>
              <p:nvPr/>
            </p:nvSpPr>
            <p:spPr>
              <a:xfrm flipH="false" flipV="false" rot="0">
                <a:off x="2083500" y="7625970"/>
                <a:ext cx="843391" cy="996562"/>
              </a:xfrm>
              <a:custGeom>
                <a:avLst/>
                <a:gdLst/>
                <a:ahLst/>
                <a:cxnLst/>
                <a:rect r="r" b="b" t="t" l="l"/>
                <a:pathLst>
                  <a:path h="996562" w="843391">
                    <a:moveTo>
                      <a:pt x="0" y="996562"/>
                    </a:moveTo>
                    <a:lnTo>
                      <a:pt x="0" y="67471"/>
                    </a:lnTo>
                    <a:cubicBezTo>
                      <a:pt x="0" y="30208"/>
                      <a:pt x="30208" y="0"/>
                      <a:pt x="67471" y="0"/>
                    </a:cubicBezTo>
                    <a:lnTo>
                      <a:pt x="775920" y="0"/>
                    </a:lnTo>
                    <a:cubicBezTo>
                      <a:pt x="813183" y="0"/>
                      <a:pt x="843391" y="30208"/>
                      <a:pt x="843391" y="67471"/>
                    </a:cubicBezTo>
                    <a:lnTo>
                      <a:pt x="843391" y="996562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0" id="40"/>
              <p:cNvSpPr/>
              <p:nvPr/>
            </p:nvSpPr>
            <p:spPr>
              <a:xfrm flipH="false" flipV="false" rot="0">
                <a:off x="3125249" y="7739787"/>
                <a:ext cx="843392" cy="882745"/>
              </a:xfrm>
              <a:custGeom>
                <a:avLst/>
                <a:gdLst/>
                <a:ahLst/>
                <a:cxnLst/>
                <a:rect r="r" b="b" t="t" l="l"/>
                <a:pathLst>
                  <a:path h="882745" w="843392">
                    <a:moveTo>
                      <a:pt x="1" y="882745"/>
                    </a:moveTo>
                    <a:lnTo>
                      <a:pt x="1" y="67472"/>
                    </a:lnTo>
                    <a:cubicBezTo>
                      <a:pt x="0" y="49578"/>
                      <a:pt x="7109" y="32416"/>
                      <a:pt x="19762" y="19763"/>
                    </a:cubicBezTo>
                    <a:cubicBezTo>
                      <a:pt x="32416" y="7109"/>
                      <a:pt x="49577" y="0"/>
                      <a:pt x="67472" y="0"/>
                    </a:cubicBezTo>
                    <a:lnTo>
                      <a:pt x="775921" y="0"/>
                    </a:lnTo>
                    <a:cubicBezTo>
                      <a:pt x="793815" y="0"/>
                      <a:pt x="810977" y="7109"/>
                      <a:pt x="823631" y="19763"/>
                    </a:cubicBezTo>
                    <a:cubicBezTo>
                      <a:pt x="836284" y="32416"/>
                      <a:pt x="843392" y="49578"/>
                      <a:pt x="843392" y="67472"/>
                    </a:cubicBezTo>
                    <a:lnTo>
                      <a:pt x="843392" y="88274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1" id="41"/>
              <p:cNvSpPr/>
              <p:nvPr/>
            </p:nvSpPr>
            <p:spPr>
              <a:xfrm flipH="false" flipV="false" rot="0">
                <a:off x="4167000" y="7768414"/>
                <a:ext cx="843391" cy="854118"/>
              </a:xfrm>
              <a:custGeom>
                <a:avLst/>
                <a:gdLst/>
                <a:ahLst/>
                <a:cxnLst/>
                <a:rect r="r" b="b" t="t" l="l"/>
                <a:pathLst>
                  <a:path h="854118" w="843391">
                    <a:moveTo>
                      <a:pt x="0" y="854118"/>
                    </a:moveTo>
                    <a:lnTo>
                      <a:pt x="0" y="67472"/>
                    </a:lnTo>
                    <a:cubicBezTo>
                      <a:pt x="0" y="49578"/>
                      <a:pt x="7108" y="32416"/>
                      <a:pt x="19761" y="19763"/>
                    </a:cubicBezTo>
                    <a:cubicBezTo>
                      <a:pt x="32415" y="7109"/>
                      <a:pt x="49576" y="0"/>
                      <a:pt x="67471" y="0"/>
                    </a:cubicBezTo>
                    <a:lnTo>
                      <a:pt x="775920" y="0"/>
                    </a:lnTo>
                    <a:cubicBezTo>
                      <a:pt x="793814" y="0"/>
                      <a:pt x="810976" y="7109"/>
                      <a:pt x="823629" y="19763"/>
                    </a:cubicBezTo>
                    <a:cubicBezTo>
                      <a:pt x="836282" y="32416"/>
                      <a:pt x="843391" y="49578"/>
                      <a:pt x="843391" y="67472"/>
                    </a:cubicBezTo>
                    <a:lnTo>
                      <a:pt x="843391" y="85411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2" id="42"/>
              <p:cNvSpPr/>
              <p:nvPr/>
            </p:nvSpPr>
            <p:spPr>
              <a:xfrm flipH="false" flipV="false" rot="0">
                <a:off x="5208750" y="7922585"/>
                <a:ext cx="843391" cy="699946"/>
              </a:xfrm>
              <a:custGeom>
                <a:avLst/>
                <a:gdLst/>
                <a:ahLst/>
                <a:cxnLst/>
                <a:rect r="r" b="b" t="t" l="l"/>
                <a:pathLst>
                  <a:path h="699946" w="843391">
                    <a:moveTo>
                      <a:pt x="0" y="699947"/>
                    </a:moveTo>
                    <a:lnTo>
                      <a:pt x="0" y="67471"/>
                    </a:lnTo>
                    <a:cubicBezTo>
                      <a:pt x="0" y="30209"/>
                      <a:pt x="30207" y="0"/>
                      <a:pt x="67471" y="0"/>
                    </a:cubicBezTo>
                    <a:lnTo>
                      <a:pt x="775919" y="0"/>
                    </a:lnTo>
                    <a:cubicBezTo>
                      <a:pt x="813182" y="0"/>
                      <a:pt x="843391" y="30208"/>
                      <a:pt x="843391" y="67471"/>
                    </a:cubicBezTo>
                    <a:lnTo>
                      <a:pt x="843391" y="699947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3" id="43"/>
              <p:cNvSpPr/>
              <p:nvPr/>
            </p:nvSpPr>
            <p:spPr>
              <a:xfrm flipH="false" flipV="false" rot="0">
                <a:off x="6250499" y="8085724"/>
                <a:ext cx="843391" cy="536808"/>
              </a:xfrm>
              <a:custGeom>
                <a:avLst/>
                <a:gdLst/>
                <a:ahLst/>
                <a:cxnLst/>
                <a:rect r="r" b="b" t="t" l="l"/>
                <a:pathLst>
                  <a:path h="536808" w="843391">
                    <a:moveTo>
                      <a:pt x="0" y="536808"/>
                    </a:moveTo>
                    <a:lnTo>
                      <a:pt x="0" y="67471"/>
                    </a:lnTo>
                    <a:cubicBezTo>
                      <a:pt x="0" y="30207"/>
                      <a:pt x="30208" y="0"/>
                      <a:pt x="67472" y="0"/>
                    </a:cubicBezTo>
                    <a:lnTo>
                      <a:pt x="775920" y="0"/>
                    </a:lnTo>
                    <a:cubicBezTo>
                      <a:pt x="813183" y="0"/>
                      <a:pt x="843391" y="30208"/>
                      <a:pt x="843391" y="67471"/>
                    </a:cubicBezTo>
                    <a:lnTo>
                      <a:pt x="843391" y="53680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4" id="44"/>
              <p:cNvSpPr/>
              <p:nvPr/>
            </p:nvSpPr>
            <p:spPr>
              <a:xfrm flipH="false" flipV="false" rot="0">
                <a:off x="7292249" y="8153669"/>
                <a:ext cx="843391" cy="468863"/>
              </a:xfrm>
              <a:custGeom>
                <a:avLst/>
                <a:gdLst/>
                <a:ahLst/>
                <a:cxnLst/>
                <a:rect r="r" b="b" t="t" l="l"/>
                <a:pathLst>
                  <a:path h="468863" w="843391">
                    <a:moveTo>
                      <a:pt x="0" y="468863"/>
                    </a:moveTo>
                    <a:lnTo>
                      <a:pt x="0" y="67471"/>
                    </a:lnTo>
                    <a:cubicBezTo>
                      <a:pt x="0" y="30208"/>
                      <a:pt x="30209" y="0"/>
                      <a:pt x="67472" y="0"/>
                    </a:cubicBezTo>
                    <a:lnTo>
                      <a:pt x="775920" y="0"/>
                    </a:lnTo>
                    <a:cubicBezTo>
                      <a:pt x="793814" y="0"/>
                      <a:pt x="810976" y="7108"/>
                      <a:pt x="823629" y="19762"/>
                    </a:cubicBezTo>
                    <a:cubicBezTo>
                      <a:pt x="836283" y="32415"/>
                      <a:pt x="843392" y="49577"/>
                      <a:pt x="843392" y="67471"/>
                    </a:cubicBezTo>
                    <a:lnTo>
                      <a:pt x="843392" y="46886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5" id="45"/>
              <p:cNvSpPr/>
              <p:nvPr/>
            </p:nvSpPr>
            <p:spPr>
              <a:xfrm flipH="false" flipV="false" rot="0">
                <a:off x="8333999" y="8226444"/>
                <a:ext cx="843391" cy="396088"/>
              </a:xfrm>
              <a:custGeom>
                <a:avLst/>
                <a:gdLst/>
                <a:ahLst/>
                <a:cxnLst/>
                <a:rect r="r" b="b" t="t" l="l"/>
                <a:pathLst>
                  <a:path h="396088" w="843391">
                    <a:moveTo>
                      <a:pt x="0" y="396088"/>
                    </a:moveTo>
                    <a:lnTo>
                      <a:pt x="0" y="67471"/>
                    </a:lnTo>
                    <a:cubicBezTo>
                      <a:pt x="0" y="30208"/>
                      <a:pt x="30208" y="0"/>
                      <a:pt x="67471" y="0"/>
                    </a:cubicBezTo>
                    <a:lnTo>
                      <a:pt x="775920" y="0"/>
                    </a:lnTo>
                    <a:cubicBezTo>
                      <a:pt x="813183" y="0"/>
                      <a:pt x="843391" y="30208"/>
                      <a:pt x="843391" y="67471"/>
                    </a:cubicBezTo>
                    <a:lnTo>
                      <a:pt x="843391" y="396088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6" id="46"/>
              <p:cNvSpPr/>
              <p:nvPr/>
            </p:nvSpPr>
            <p:spPr>
              <a:xfrm flipH="false" flipV="false" rot="0">
                <a:off x="9375749" y="8287836"/>
                <a:ext cx="843391" cy="334696"/>
              </a:xfrm>
              <a:custGeom>
                <a:avLst/>
                <a:gdLst/>
                <a:ahLst/>
                <a:cxnLst/>
                <a:rect r="r" b="b" t="t" l="l"/>
                <a:pathLst>
                  <a:path h="334696" w="843391">
                    <a:moveTo>
                      <a:pt x="0" y="334696"/>
                    </a:moveTo>
                    <a:lnTo>
                      <a:pt x="0" y="67471"/>
                    </a:lnTo>
                    <a:cubicBezTo>
                      <a:pt x="0" y="49577"/>
                      <a:pt x="7109" y="32415"/>
                      <a:pt x="19762" y="19762"/>
                    </a:cubicBezTo>
                    <a:cubicBezTo>
                      <a:pt x="32415" y="7108"/>
                      <a:pt x="49577" y="0"/>
                      <a:pt x="67471" y="0"/>
                    </a:cubicBezTo>
                    <a:lnTo>
                      <a:pt x="775920" y="0"/>
                    </a:lnTo>
                    <a:cubicBezTo>
                      <a:pt x="813183" y="0"/>
                      <a:pt x="843391" y="30208"/>
                      <a:pt x="843391" y="67471"/>
                    </a:cubicBezTo>
                    <a:lnTo>
                      <a:pt x="843391" y="334696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7" id="47"/>
              <p:cNvSpPr/>
              <p:nvPr/>
            </p:nvSpPr>
            <p:spPr>
              <a:xfrm flipH="false" flipV="false" rot="0">
                <a:off x="10417499" y="8339571"/>
                <a:ext cx="843391" cy="282961"/>
              </a:xfrm>
              <a:custGeom>
                <a:avLst/>
                <a:gdLst/>
                <a:ahLst/>
                <a:cxnLst/>
                <a:rect r="r" b="b" t="t" l="l"/>
                <a:pathLst>
                  <a:path h="282961" w="843391">
                    <a:moveTo>
                      <a:pt x="0" y="282961"/>
                    </a:moveTo>
                    <a:lnTo>
                      <a:pt x="0" y="67471"/>
                    </a:lnTo>
                    <a:cubicBezTo>
                      <a:pt x="0" y="30208"/>
                      <a:pt x="30208" y="0"/>
                      <a:pt x="67471" y="0"/>
                    </a:cubicBezTo>
                    <a:lnTo>
                      <a:pt x="775920" y="0"/>
                    </a:lnTo>
                    <a:cubicBezTo>
                      <a:pt x="813183" y="0"/>
                      <a:pt x="843391" y="30208"/>
                      <a:pt x="843391" y="67471"/>
                    </a:cubicBezTo>
                    <a:lnTo>
                      <a:pt x="843391" y="282961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8" id="48"/>
              <p:cNvSpPr/>
              <p:nvPr/>
            </p:nvSpPr>
            <p:spPr>
              <a:xfrm flipH="false" flipV="false" rot="0">
                <a:off x="11459249" y="8345779"/>
                <a:ext cx="843391" cy="276753"/>
              </a:xfrm>
              <a:custGeom>
                <a:avLst/>
                <a:gdLst/>
                <a:ahLst/>
                <a:cxnLst/>
                <a:rect r="r" b="b" t="t" l="l"/>
                <a:pathLst>
                  <a:path h="276753" w="843391">
                    <a:moveTo>
                      <a:pt x="0" y="276753"/>
                    </a:moveTo>
                    <a:lnTo>
                      <a:pt x="0" y="67471"/>
                    </a:lnTo>
                    <a:cubicBezTo>
                      <a:pt x="0" y="30208"/>
                      <a:pt x="30208" y="0"/>
                      <a:pt x="67471" y="0"/>
                    </a:cubicBezTo>
                    <a:lnTo>
                      <a:pt x="775920" y="0"/>
                    </a:lnTo>
                    <a:cubicBezTo>
                      <a:pt x="813183" y="0"/>
                      <a:pt x="843391" y="30208"/>
                      <a:pt x="843391" y="67471"/>
                    </a:cubicBezTo>
                    <a:lnTo>
                      <a:pt x="843391" y="276753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49" id="49"/>
              <p:cNvSpPr/>
              <p:nvPr/>
            </p:nvSpPr>
            <p:spPr>
              <a:xfrm flipH="false" flipV="false" rot="0">
                <a:off x="12500998" y="8389237"/>
                <a:ext cx="843392" cy="233295"/>
              </a:xfrm>
              <a:custGeom>
                <a:avLst/>
                <a:gdLst/>
                <a:ahLst/>
                <a:cxnLst/>
                <a:rect r="r" b="b" t="t" l="l"/>
                <a:pathLst>
                  <a:path h="233295" w="843392">
                    <a:moveTo>
                      <a:pt x="0" y="233295"/>
                    </a:moveTo>
                    <a:lnTo>
                      <a:pt x="0" y="67471"/>
                    </a:lnTo>
                    <a:cubicBezTo>
                      <a:pt x="0" y="49577"/>
                      <a:pt x="7109" y="32415"/>
                      <a:pt x="19763" y="19761"/>
                    </a:cubicBezTo>
                    <a:cubicBezTo>
                      <a:pt x="32416" y="7108"/>
                      <a:pt x="49578" y="0"/>
                      <a:pt x="67472" y="0"/>
                    </a:cubicBezTo>
                    <a:lnTo>
                      <a:pt x="775920" y="0"/>
                    </a:lnTo>
                    <a:cubicBezTo>
                      <a:pt x="793815" y="0"/>
                      <a:pt x="810977" y="7108"/>
                      <a:pt x="823631" y="19761"/>
                    </a:cubicBezTo>
                    <a:cubicBezTo>
                      <a:pt x="836284" y="32415"/>
                      <a:pt x="843392" y="49577"/>
                      <a:pt x="843392" y="67471"/>
                    </a:cubicBezTo>
                    <a:lnTo>
                      <a:pt x="843392" y="23329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0" id="50"/>
              <p:cNvSpPr/>
              <p:nvPr/>
            </p:nvSpPr>
            <p:spPr>
              <a:xfrm flipH="false" flipV="false" rot="0">
                <a:off x="13542749" y="8404068"/>
                <a:ext cx="843390" cy="218464"/>
              </a:xfrm>
              <a:custGeom>
                <a:avLst/>
                <a:gdLst/>
                <a:ahLst/>
                <a:cxnLst/>
                <a:rect r="r" b="b" t="t" l="l"/>
                <a:pathLst>
                  <a:path h="218464" w="843390">
                    <a:moveTo>
                      <a:pt x="0" y="218464"/>
                    </a:moveTo>
                    <a:lnTo>
                      <a:pt x="0" y="67471"/>
                    </a:lnTo>
                    <a:cubicBezTo>
                      <a:pt x="0" y="49576"/>
                      <a:pt x="7108" y="32415"/>
                      <a:pt x="19761" y="19761"/>
                    </a:cubicBezTo>
                    <a:cubicBezTo>
                      <a:pt x="32415" y="7108"/>
                      <a:pt x="49576" y="0"/>
                      <a:pt x="67471" y="0"/>
                    </a:cubicBezTo>
                    <a:lnTo>
                      <a:pt x="775920" y="0"/>
                    </a:lnTo>
                    <a:cubicBezTo>
                      <a:pt x="813182" y="0"/>
                      <a:pt x="843390" y="30208"/>
                      <a:pt x="843390" y="67471"/>
                    </a:cubicBezTo>
                    <a:lnTo>
                      <a:pt x="843390" y="218464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51" id="51"/>
              <p:cNvSpPr/>
              <p:nvPr/>
            </p:nvSpPr>
            <p:spPr>
              <a:xfrm flipH="false" flipV="false" rot="0">
                <a:off x="14584499" y="8527887"/>
                <a:ext cx="843390" cy="94645"/>
              </a:xfrm>
              <a:custGeom>
                <a:avLst/>
                <a:gdLst/>
                <a:ahLst/>
                <a:cxnLst/>
                <a:rect r="r" b="b" t="t" l="l"/>
                <a:pathLst>
                  <a:path h="94645" w="843390">
                    <a:moveTo>
                      <a:pt x="0" y="94645"/>
                    </a:moveTo>
                    <a:lnTo>
                      <a:pt x="0" y="67471"/>
                    </a:lnTo>
                    <a:cubicBezTo>
                      <a:pt x="0" y="30208"/>
                      <a:pt x="30207" y="1"/>
                      <a:pt x="67470" y="0"/>
                    </a:cubicBezTo>
                    <a:lnTo>
                      <a:pt x="775918" y="0"/>
                    </a:lnTo>
                    <a:cubicBezTo>
                      <a:pt x="793813" y="0"/>
                      <a:pt x="810975" y="7108"/>
                      <a:pt x="823629" y="19762"/>
                    </a:cubicBezTo>
                    <a:cubicBezTo>
                      <a:pt x="836282" y="32415"/>
                      <a:pt x="843390" y="49577"/>
                      <a:pt x="843390" y="67471"/>
                    </a:cubicBezTo>
                    <a:lnTo>
                      <a:pt x="843390" y="94645"/>
                    </a:lnTo>
                    <a:close/>
                  </a:path>
                </a:pathLst>
              </a:custGeom>
              <a:solidFill>
                <a:srgbClr val="6CE5E8"/>
              </a:solidFill>
            </p:spPr>
          </p:sp>
        </p:grpSp>
      </p:grpSp>
      <p:sp>
        <p:nvSpPr>
          <p:cNvPr name="TextBox 52" id="52"/>
          <p:cNvSpPr txBox="true"/>
          <p:nvPr/>
        </p:nvSpPr>
        <p:spPr>
          <a:xfrm rot="0">
            <a:off x="2409284" y="8951894"/>
            <a:ext cx="12995374" cy="64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Number of medicine available of different benefit area.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35272" y="-889902"/>
            <a:ext cx="2630125" cy="3974090"/>
          </a:xfrm>
          <a:custGeom>
            <a:avLst/>
            <a:gdLst/>
            <a:ahLst/>
            <a:cxnLst/>
            <a:rect r="r" b="b" t="t" l="l"/>
            <a:pathLst>
              <a:path h="3974090" w="2630125">
                <a:moveTo>
                  <a:pt x="0" y="0"/>
                </a:moveTo>
                <a:lnTo>
                  <a:pt x="2630126" y="0"/>
                </a:lnTo>
                <a:lnTo>
                  <a:pt x="2630126" y="3974091"/>
                </a:lnTo>
                <a:lnTo>
                  <a:pt x="0" y="39740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1704061">
            <a:off x="13824431" y="5385399"/>
            <a:ext cx="4991149" cy="7541571"/>
          </a:xfrm>
          <a:custGeom>
            <a:avLst/>
            <a:gdLst/>
            <a:ahLst/>
            <a:cxnLst/>
            <a:rect r="r" b="b" t="t" l="l"/>
            <a:pathLst>
              <a:path h="7541571" w="4991149">
                <a:moveTo>
                  <a:pt x="4991149" y="7541572"/>
                </a:moveTo>
                <a:lnTo>
                  <a:pt x="0" y="7541572"/>
                </a:lnTo>
                <a:lnTo>
                  <a:pt x="0" y="0"/>
                </a:lnTo>
                <a:lnTo>
                  <a:pt x="4991149" y="0"/>
                </a:lnTo>
                <a:lnTo>
                  <a:pt x="4991149" y="7541572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4854" y="9336572"/>
            <a:ext cx="15264765" cy="646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Canva Sans Bold"/>
              </a:rPr>
              <a:t> Maximum number of times ingredient used in each benefit area..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452081" y="299695"/>
            <a:ext cx="10215613" cy="8856490"/>
            <a:chOff x="0" y="0"/>
            <a:chExt cx="13620818" cy="1180865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9416953" y="481790"/>
              <a:ext cx="1090792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Eye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16.8%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2142153" y="4802913"/>
              <a:ext cx="1121051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Joints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13.5%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1429639" y="8868233"/>
              <a:ext cx="2191179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Whole Body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11.4%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7540429" y="10797470"/>
              <a:ext cx="1028061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Skin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11.2%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900147" y="10205351"/>
              <a:ext cx="1210942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Throat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9.7%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866369" y="8183540"/>
              <a:ext cx="1024961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Heart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7.3%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029893"/>
              <a:ext cx="1621281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Stomach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5.9%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1220411" y="4119077"/>
              <a:ext cx="955735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Head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5.1%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702524" y="2496161"/>
              <a:ext cx="1247843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Kidney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4.9%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2884058" y="1250231"/>
              <a:ext cx="854479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Hair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4.2%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4913606" y="-47625"/>
              <a:ext cx="1282677" cy="101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Nerves</a:t>
              </a:r>
            </a:p>
            <a:p>
              <a:pPr algn="ctr">
                <a:lnSpc>
                  <a:spcPts val="3124"/>
                </a:lnSpc>
              </a:pPr>
              <a:r>
                <a:rPr lang="en-US" sz="2231">
                  <a:solidFill>
                    <a:srgbClr val="000000"/>
                  </a:solidFill>
                  <a:latin typeface="Canva Sans"/>
                </a:rPr>
                <a:t>2.7%</a:t>
              </a:r>
            </a:p>
          </p:txBody>
        </p:sp>
        <p:grpSp>
          <p:nvGrpSpPr>
            <p:cNvPr name="Group 17" id="17"/>
            <p:cNvGrpSpPr>
              <a:grpSpLocks noChangeAspect="true"/>
            </p:cNvGrpSpPr>
            <p:nvPr/>
          </p:nvGrpSpPr>
          <p:grpSpPr>
            <a:xfrm rot="0">
              <a:off x="2366246" y="1042700"/>
              <a:ext cx="9564730" cy="9564730"/>
              <a:chOff x="0" y="0"/>
              <a:chExt cx="2540000" cy="25400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1270000" y="0"/>
                <a:ext cx="1136348" cy="986445"/>
              </a:xfrm>
              <a:custGeom>
                <a:avLst/>
                <a:gdLst/>
                <a:ahLst/>
                <a:cxnLst/>
                <a:rect r="r" b="b" t="t" l="l"/>
                <a:pathLst>
                  <a:path h="986445" w="1136348">
                    <a:moveTo>
                      <a:pt x="0" y="0"/>
                    </a:moveTo>
                    <a:lnTo>
                      <a:pt x="0" y="0"/>
                    </a:lnTo>
                    <a:cubicBezTo>
                      <a:pt x="481384" y="0"/>
                      <a:pt x="921390" y="272167"/>
                      <a:pt x="1136348" y="702891"/>
                    </a:cubicBezTo>
                    <a:lnTo>
                      <a:pt x="568174" y="986445"/>
                    </a:lnTo>
                    <a:cubicBezTo>
                      <a:pt x="460695" y="771083"/>
                      <a:pt x="240692" y="635000"/>
                      <a:pt x="0" y="635000"/>
                    </a:cubicBezTo>
                    <a:close/>
                  </a:path>
                </a:pathLst>
              </a:custGeom>
              <a:solidFill>
                <a:srgbClr val="6CE5E8"/>
              </a:solidFill>
            </p:spPr>
          </p:sp>
          <p:sp>
            <p:nvSpPr>
              <p:cNvPr name="Freeform 19" id="19"/>
              <p:cNvSpPr/>
              <p:nvPr/>
            </p:nvSpPr>
            <p:spPr>
              <a:xfrm flipH="false" flipV="false" rot="0">
                <a:off x="1823292" y="646806"/>
                <a:ext cx="768987" cy="1101242"/>
              </a:xfrm>
              <a:custGeom>
                <a:avLst/>
                <a:gdLst/>
                <a:ahLst/>
                <a:cxnLst/>
                <a:rect r="r" b="b" t="t" l="l"/>
                <a:pathLst>
                  <a:path h="1101242" w="768987">
                    <a:moveTo>
                      <a:pt x="553292" y="0"/>
                    </a:moveTo>
                    <a:cubicBezTo>
                      <a:pt x="743213" y="337236"/>
                      <a:pt x="768988" y="742671"/>
                      <a:pt x="623301" y="1101242"/>
                    </a:cubicBezTo>
                    <a:lnTo>
                      <a:pt x="35004" y="862218"/>
                    </a:lnTo>
                    <a:cubicBezTo>
                      <a:pt x="107848" y="682932"/>
                      <a:pt x="94961" y="480215"/>
                      <a:pt x="0" y="311597"/>
                    </a:cubicBezTo>
                    <a:close/>
                  </a:path>
                </a:pathLst>
              </a:custGeom>
              <a:solidFill>
                <a:srgbClr val="41B8D5"/>
              </a:solidFill>
            </p:spPr>
          </p:sp>
          <p:sp>
            <p:nvSpPr>
              <p:cNvPr name="Freeform 20" id="20"/>
              <p:cNvSpPr/>
              <p:nvPr/>
            </p:nvSpPr>
            <p:spPr>
              <a:xfrm flipH="false" flipV="false" rot="0">
                <a:off x="1555233" y="1479323"/>
                <a:ext cx="913782" cy="925344"/>
              </a:xfrm>
              <a:custGeom>
                <a:avLst/>
                <a:gdLst/>
                <a:ahLst/>
                <a:cxnLst/>
                <a:rect r="r" b="b" t="t" l="l"/>
                <a:pathLst>
                  <a:path h="925344" w="913782">
                    <a:moveTo>
                      <a:pt x="913782" y="209323"/>
                    </a:moveTo>
                    <a:cubicBezTo>
                      <a:pt x="805124" y="520521"/>
                      <a:pt x="579730" y="777283"/>
                      <a:pt x="285232" y="925344"/>
                    </a:cubicBezTo>
                    <a:lnTo>
                      <a:pt x="0" y="358011"/>
                    </a:lnTo>
                    <a:cubicBezTo>
                      <a:pt x="147248" y="283980"/>
                      <a:pt x="259946" y="155599"/>
                      <a:pt x="314274" y="0"/>
                    </a:cubicBezTo>
                    <a:close/>
                  </a:path>
                </a:pathLst>
              </a:custGeom>
              <a:solidFill>
                <a:srgbClr val="2D8BBA"/>
              </a:solidFill>
            </p:spPr>
          </p:sp>
          <p:sp>
            <p:nvSpPr>
              <p:cNvPr name="Freeform 21" id="21"/>
              <p:cNvSpPr/>
              <p:nvPr/>
            </p:nvSpPr>
            <p:spPr>
              <a:xfrm flipH="false" flipV="false" rot="0">
                <a:off x="968747" y="1822369"/>
                <a:ext cx="927715" cy="758149"/>
              </a:xfrm>
              <a:custGeom>
                <a:avLst/>
                <a:gdLst/>
                <a:ahLst/>
                <a:cxnLst/>
                <a:rect r="r" b="b" t="t" l="l"/>
                <a:pathLst>
                  <a:path h="758149" w="927715">
                    <a:moveTo>
                      <a:pt x="927715" y="552369"/>
                    </a:moveTo>
                    <a:cubicBezTo>
                      <a:pt x="646209" y="712002"/>
                      <a:pt x="314381" y="758148"/>
                      <a:pt x="0" y="681384"/>
                    </a:cubicBezTo>
                    <a:lnTo>
                      <a:pt x="150626" y="64507"/>
                    </a:lnTo>
                    <a:cubicBezTo>
                      <a:pt x="307817" y="102890"/>
                      <a:pt x="473731" y="79816"/>
                      <a:pt x="614484" y="0"/>
                    </a:cubicBez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name="Freeform 22" id="22"/>
              <p:cNvSpPr/>
              <p:nvPr/>
            </p:nvSpPr>
            <p:spPr>
              <a:xfrm flipH="false" flipV="false" rot="0">
                <a:off x="317405" y="1689959"/>
                <a:ext cx="832988" cy="827309"/>
              </a:xfrm>
              <a:custGeom>
                <a:avLst/>
                <a:gdLst/>
                <a:ahLst/>
                <a:cxnLst/>
                <a:rect r="r" b="b" t="t" l="l"/>
                <a:pathLst>
                  <a:path h="827309" w="832988">
                    <a:moveTo>
                      <a:pt x="713380" y="827308"/>
                    </a:moveTo>
                    <a:cubicBezTo>
                      <a:pt x="437025" y="774306"/>
                      <a:pt x="186099" y="631024"/>
                      <a:pt x="0" y="419959"/>
                    </a:cubicBezTo>
                    <a:lnTo>
                      <a:pt x="476297" y="0"/>
                    </a:lnTo>
                    <a:cubicBezTo>
                      <a:pt x="569347" y="105532"/>
                      <a:pt x="694810" y="177174"/>
                      <a:pt x="832988" y="203675"/>
                    </a:cubicBez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name="Freeform 23" id="23"/>
              <p:cNvSpPr/>
              <p:nvPr/>
            </p:nvSpPr>
            <p:spPr>
              <a:xfrm flipH="false" flipV="false" rot="0">
                <a:off x="44740" y="1437061"/>
                <a:ext cx="770547" cy="719417"/>
              </a:xfrm>
              <a:custGeom>
                <a:avLst/>
                <a:gdLst/>
                <a:ahLst/>
                <a:cxnLst/>
                <a:rect r="r" b="b" t="t" l="l"/>
                <a:pathLst>
                  <a:path h="719417" w="770547">
                    <a:moveTo>
                      <a:pt x="315833" y="719417"/>
                    </a:moveTo>
                    <a:cubicBezTo>
                      <a:pt x="165392" y="565081"/>
                      <a:pt x="56703" y="374997"/>
                      <a:pt x="0" y="167062"/>
                    </a:cubicBezTo>
                    <a:lnTo>
                      <a:pt x="612630" y="0"/>
                    </a:lnTo>
                    <a:cubicBezTo>
                      <a:pt x="640982" y="103968"/>
                      <a:pt x="695326" y="199010"/>
                      <a:pt x="770547" y="276178"/>
                    </a:cubicBezTo>
                    <a:close/>
                  </a:path>
                </a:pathLst>
              </a:custGeom>
              <a:solidFill>
                <a:srgbClr val="5E3967"/>
              </a:solidFill>
            </p:spPr>
          </p:sp>
          <p:sp>
            <p:nvSpPr>
              <p:cNvPr name="Freeform 24" id="24"/>
              <p:cNvSpPr/>
              <p:nvPr/>
            </p:nvSpPr>
            <p:spPr>
              <a:xfrm flipH="false" flipV="false" rot="0">
                <a:off x="-11501" y="1140564"/>
                <a:ext cx="677987" cy="524378"/>
              </a:xfrm>
              <a:custGeom>
                <a:avLst/>
                <a:gdLst/>
                <a:ahLst/>
                <a:cxnLst/>
                <a:rect r="r" b="b" t="t" l="l"/>
                <a:pathLst>
                  <a:path h="524378" w="677987">
                    <a:moveTo>
                      <a:pt x="74471" y="524379"/>
                    </a:moveTo>
                    <a:cubicBezTo>
                      <a:pt x="19199" y="355455"/>
                      <a:pt x="0" y="176811"/>
                      <a:pt x="18114" y="0"/>
                    </a:cubicBezTo>
                    <a:lnTo>
                      <a:pt x="649808" y="64718"/>
                    </a:lnTo>
                    <a:cubicBezTo>
                      <a:pt x="640750" y="153123"/>
                      <a:pt x="650350" y="242445"/>
                      <a:pt x="677986" y="326907"/>
                    </a:cubicBezTo>
                    <a:close/>
                  </a:path>
                </a:pathLst>
              </a:custGeom>
              <a:solidFill>
                <a:srgbClr val="895273"/>
              </a:solidFill>
            </p:spPr>
          </p:sp>
          <p:sp>
            <p:nvSpPr>
              <p:cNvPr name="Freeform 25" id="25"/>
              <p:cNvSpPr/>
              <p:nvPr/>
            </p:nvSpPr>
            <p:spPr>
              <a:xfrm flipH="false" flipV="false" rot="0">
                <a:off x="1723" y="748520"/>
                <a:ext cx="689278" cy="488414"/>
              </a:xfrm>
              <a:custGeom>
                <a:avLst/>
                <a:gdLst/>
                <a:ahLst/>
                <a:cxnLst/>
                <a:rect r="r" b="b" t="t" l="l"/>
                <a:pathLst>
                  <a:path h="488414" w="689278">
                    <a:moveTo>
                      <a:pt x="0" y="455349"/>
                    </a:moveTo>
                    <a:cubicBezTo>
                      <a:pt x="8202" y="298040"/>
                      <a:pt x="45598" y="143631"/>
                      <a:pt x="110279" y="0"/>
                    </a:cubicBezTo>
                    <a:lnTo>
                      <a:pt x="689278" y="260740"/>
                    </a:lnTo>
                    <a:cubicBezTo>
                      <a:pt x="656938" y="332555"/>
                      <a:pt x="638240" y="409760"/>
                      <a:pt x="634138" y="488414"/>
                    </a:cubicBezTo>
                    <a:close/>
                  </a:path>
                </a:pathLst>
              </a:custGeom>
              <a:solidFill>
                <a:srgbClr val="B97286"/>
              </a:solidFill>
            </p:spPr>
          </p:sp>
          <p:sp>
            <p:nvSpPr>
              <p:cNvPr name="Freeform 26" id="26"/>
              <p:cNvSpPr/>
              <p:nvPr/>
            </p:nvSpPr>
            <p:spPr>
              <a:xfrm flipH="false" flipV="false" rot="0">
                <a:off x="87386" y="424154"/>
                <a:ext cx="708946" cy="614370"/>
              </a:xfrm>
              <a:custGeom>
                <a:avLst/>
                <a:gdLst/>
                <a:ahLst/>
                <a:cxnLst/>
                <a:rect r="r" b="b" t="t" l="l"/>
                <a:pathLst>
                  <a:path h="614370" w="708946">
                    <a:moveTo>
                      <a:pt x="0" y="382894"/>
                    </a:moveTo>
                    <a:cubicBezTo>
                      <a:pt x="55041" y="242291"/>
                      <a:pt x="134714" y="112630"/>
                      <a:pt x="235278" y="0"/>
                    </a:cubicBezTo>
                    <a:lnTo>
                      <a:pt x="708946" y="422923"/>
                    </a:lnTo>
                    <a:cubicBezTo>
                      <a:pt x="658664" y="479238"/>
                      <a:pt x="618828" y="544069"/>
                      <a:pt x="591307" y="614370"/>
                    </a:cubicBezTo>
                    <a:close/>
                  </a:path>
                </a:pathLst>
              </a:custGeom>
              <a:solidFill>
                <a:srgbClr val="E28385"/>
              </a:solidFill>
            </p:spPr>
          </p:sp>
          <p:sp>
            <p:nvSpPr>
              <p:cNvPr name="Freeform 27" id="27"/>
              <p:cNvSpPr/>
              <p:nvPr/>
            </p:nvSpPr>
            <p:spPr>
              <a:xfrm flipH="false" flipV="false" rot="0">
                <a:off x="281574" y="204966"/>
                <a:ext cx="642521" cy="666314"/>
              </a:xfrm>
              <a:custGeom>
                <a:avLst/>
                <a:gdLst/>
                <a:ahLst/>
                <a:cxnLst/>
                <a:rect r="r" b="b" t="t" l="l"/>
                <a:pathLst>
                  <a:path h="666314" w="642521">
                    <a:moveTo>
                      <a:pt x="0" y="267592"/>
                    </a:moveTo>
                    <a:cubicBezTo>
                      <a:pt x="84136" y="163306"/>
                      <a:pt x="184246" y="72991"/>
                      <a:pt x="296616" y="0"/>
                    </a:cubicBezTo>
                    <a:lnTo>
                      <a:pt x="642521" y="532517"/>
                    </a:lnTo>
                    <a:cubicBezTo>
                      <a:pt x="586336" y="569012"/>
                      <a:pt x="536281" y="614170"/>
                      <a:pt x="494213" y="666313"/>
                    </a:cubicBezTo>
                    <a:close/>
                  </a:path>
                </a:pathLst>
              </a:custGeom>
              <a:solidFill>
                <a:srgbClr val="FE9273"/>
              </a:solidFill>
            </p:spPr>
          </p:sp>
          <p:sp>
            <p:nvSpPr>
              <p:cNvPr name="Freeform 28" id="28"/>
              <p:cNvSpPr/>
              <p:nvPr/>
            </p:nvSpPr>
            <p:spPr>
              <a:xfrm flipH="false" flipV="false" rot="0">
                <a:off x="525825" y="65843"/>
                <a:ext cx="542367" cy="689593"/>
              </a:xfrm>
              <a:custGeom>
                <a:avLst/>
                <a:gdLst/>
                <a:ahLst/>
                <a:cxnLst/>
                <a:rect r="r" b="b" t="t" l="l"/>
                <a:pathLst>
                  <a:path h="689593" w="542367">
                    <a:moveTo>
                      <a:pt x="0" y="175030"/>
                    </a:moveTo>
                    <a:cubicBezTo>
                      <a:pt x="104021" y="99810"/>
                      <a:pt x="218846" y="40797"/>
                      <a:pt x="340559" y="0"/>
                    </a:cubicBezTo>
                    <a:lnTo>
                      <a:pt x="542367" y="602079"/>
                    </a:lnTo>
                    <a:cubicBezTo>
                      <a:pt x="481510" y="622477"/>
                      <a:pt x="424098" y="651984"/>
                      <a:pt x="372087" y="689593"/>
                    </a:cubicBezTo>
                    <a:close/>
                  </a:path>
                </a:pathLst>
              </a:custGeom>
              <a:solidFill>
                <a:srgbClr val="FFA95A"/>
              </a:solidFill>
            </p:spPr>
          </p:sp>
          <p:sp>
            <p:nvSpPr>
              <p:cNvPr name="Freeform 29" id="29"/>
              <p:cNvSpPr/>
              <p:nvPr/>
            </p:nvSpPr>
            <p:spPr>
              <a:xfrm flipH="false" flipV="false" rot="0">
                <a:off x="806705" y="15480"/>
                <a:ext cx="364451" cy="663280"/>
              </a:xfrm>
              <a:custGeom>
                <a:avLst/>
                <a:gdLst/>
                <a:ahLst/>
                <a:cxnLst/>
                <a:rect r="r" b="b" t="t" l="l"/>
                <a:pathLst>
                  <a:path h="663280" w="364451">
                    <a:moveTo>
                      <a:pt x="0" y="72040"/>
                    </a:moveTo>
                    <a:cubicBezTo>
                      <a:pt x="85665" y="38477"/>
                      <a:pt x="174724" y="14322"/>
                      <a:pt x="265608" y="0"/>
                    </a:cubicBezTo>
                    <a:lnTo>
                      <a:pt x="364451" y="627260"/>
                    </a:lnTo>
                    <a:cubicBezTo>
                      <a:pt x="319009" y="634421"/>
                      <a:pt x="274480" y="646498"/>
                      <a:pt x="231648" y="663280"/>
                    </a:cubicBezTo>
                    <a:close/>
                  </a:path>
                </a:pathLst>
              </a:custGeom>
              <a:solidFill>
                <a:srgbClr val="FFD04C"/>
              </a:solidFill>
            </p:spPr>
          </p:sp>
          <p:sp>
            <p:nvSpPr>
              <p:cNvPr name="Freeform 30" id="30"/>
              <p:cNvSpPr/>
              <p:nvPr/>
            </p:nvSpPr>
            <p:spPr>
              <a:xfrm flipH="false" flipV="false" rot="0">
                <a:off x="1009860" y="183"/>
                <a:ext cx="249353" cy="648281"/>
              </a:xfrm>
              <a:custGeom>
                <a:avLst/>
                <a:gdLst/>
                <a:ahLst/>
                <a:cxnLst/>
                <a:rect r="r" b="b" t="t" l="l"/>
                <a:pathLst>
                  <a:path h="648281" w="249353">
                    <a:moveTo>
                      <a:pt x="0" y="26745"/>
                    </a:moveTo>
                    <a:cubicBezTo>
                      <a:pt x="78499" y="10318"/>
                      <a:pt x="158378" y="1363"/>
                      <a:pt x="238566" y="0"/>
                    </a:cubicBezTo>
                    <a:lnTo>
                      <a:pt x="249353" y="634909"/>
                    </a:lnTo>
                    <a:cubicBezTo>
                      <a:pt x="209259" y="635590"/>
                      <a:pt x="169320" y="640067"/>
                      <a:pt x="130070" y="648281"/>
                    </a:cubicBezTo>
                    <a:close/>
                  </a:path>
                </a:pathLst>
              </a:custGeom>
              <a:solidFill>
                <a:srgbClr val="C6DE27"/>
              </a:solidFill>
            </p:spPr>
          </p:sp>
          <p:sp>
            <p:nvSpPr>
              <p:cNvPr name="Freeform 31" id="31"/>
              <p:cNvSpPr/>
              <p:nvPr/>
            </p:nvSpPr>
            <p:spPr>
              <a:xfrm flipH="false" flipV="false" rot="0">
                <a:off x="1184989" y="0"/>
                <a:ext cx="84948" cy="636424"/>
              </a:xfrm>
              <a:custGeom>
                <a:avLst/>
                <a:gdLst/>
                <a:ahLst/>
                <a:cxnLst/>
                <a:rect r="r" b="b" t="t" l="l"/>
                <a:pathLst>
                  <a:path h="636424" w="84948">
                    <a:moveTo>
                      <a:pt x="0" y="2848"/>
                    </a:moveTo>
                    <a:cubicBezTo>
                      <a:pt x="28255" y="953"/>
                      <a:pt x="56565" y="3"/>
                      <a:pt x="84884" y="0"/>
                    </a:cubicBezTo>
                    <a:lnTo>
                      <a:pt x="84948" y="635000"/>
                    </a:lnTo>
                    <a:cubicBezTo>
                      <a:pt x="70788" y="635001"/>
                      <a:pt x="56633" y="635476"/>
                      <a:pt x="42505" y="636424"/>
                    </a:cubicBezTo>
                    <a:close/>
                  </a:path>
                </a:pathLst>
              </a:custGeom>
              <a:solidFill>
                <a:srgbClr val="58CB1E"/>
              </a:solidFill>
            </p:spPr>
          </p:sp>
        </p:grp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49181" y="3961919"/>
            <a:ext cx="4538246" cy="6325081"/>
          </a:xfrm>
          <a:custGeom>
            <a:avLst/>
            <a:gdLst/>
            <a:ahLst/>
            <a:cxnLst/>
            <a:rect r="r" b="b" t="t" l="l"/>
            <a:pathLst>
              <a:path h="6325081" w="4538246">
                <a:moveTo>
                  <a:pt x="0" y="0"/>
                </a:moveTo>
                <a:lnTo>
                  <a:pt x="4538246" y="0"/>
                </a:lnTo>
                <a:lnTo>
                  <a:pt x="4538246" y="6325081"/>
                </a:lnTo>
                <a:lnTo>
                  <a:pt x="0" y="6325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93806" y="5939071"/>
            <a:ext cx="3957689" cy="4114800"/>
          </a:xfrm>
          <a:custGeom>
            <a:avLst/>
            <a:gdLst/>
            <a:ahLst/>
            <a:cxnLst/>
            <a:rect r="r" b="b" t="t" l="l"/>
            <a:pathLst>
              <a:path h="4114800" w="3957689">
                <a:moveTo>
                  <a:pt x="0" y="0"/>
                </a:moveTo>
                <a:lnTo>
                  <a:pt x="3957689" y="0"/>
                </a:lnTo>
                <a:lnTo>
                  <a:pt x="395768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639312"/>
            <a:ext cx="12792825" cy="7556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48"/>
              </a:lnSpc>
            </a:pPr>
            <a:r>
              <a:rPr lang="en-US" sz="2891">
                <a:solidFill>
                  <a:srgbClr val="000000"/>
                </a:solidFill>
                <a:latin typeface="Montserrat Semi-Bold"/>
              </a:rPr>
              <a:t>   </a:t>
            </a:r>
            <a:r>
              <a:rPr lang="en-US" sz="2891" u="sng">
                <a:solidFill>
                  <a:srgbClr val="000000"/>
                </a:solidFill>
                <a:latin typeface="Montserrat Semi-Bold"/>
              </a:rPr>
              <a:t>Sale Insights:</a:t>
            </a:r>
          </a:p>
          <a:p>
            <a:pPr marL="624365" indent="-312182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000000"/>
                </a:solidFill>
                <a:latin typeface="Montserrat"/>
              </a:rPr>
              <a:t>Higher sales of throat and head medicines indicate potential pollution or high population density areas, e.g., Mumbai and Delhi.</a:t>
            </a:r>
          </a:p>
          <a:p>
            <a:pPr>
              <a:lnSpc>
                <a:spcPts val="4048"/>
              </a:lnSpc>
            </a:pPr>
            <a:r>
              <a:rPr lang="en-US" sz="2891">
                <a:solidFill>
                  <a:srgbClr val="000000"/>
                </a:solidFill>
                <a:latin typeface="Montserrat"/>
              </a:rPr>
              <a:t>   </a:t>
            </a:r>
            <a:r>
              <a:rPr lang="en-US" sz="2891" u="sng">
                <a:solidFill>
                  <a:srgbClr val="000000"/>
                </a:solidFill>
                <a:latin typeface="Montserrat Semi-Bold"/>
              </a:rPr>
              <a:t>Inventory Strategy:</a:t>
            </a:r>
          </a:p>
          <a:p>
            <a:pPr marL="624365" indent="-312182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000000"/>
                </a:solidFill>
                <a:latin typeface="Montserrat"/>
              </a:rPr>
              <a:t>Consider stocking a significant inventory in areas like Mumbai and Delhi due to high demand for throat and head medicines.</a:t>
            </a:r>
          </a:p>
          <a:p>
            <a:pPr>
              <a:lnSpc>
                <a:spcPts val="4048"/>
              </a:lnSpc>
            </a:pPr>
            <a:r>
              <a:rPr lang="en-US" sz="2891">
                <a:solidFill>
                  <a:srgbClr val="000000"/>
                </a:solidFill>
                <a:latin typeface="Montserrat"/>
              </a:rPr>
              <a:t>   </a:t>
            </a:r>
            <a:r>
              <a:rPr lang="en-US" sz="2891" u="sng">
                <a:solidFill>
                  <a:srgbClr val="000000"/>
                </a:solidFill>
                <a:latin typeface="Montserrat Semi-Bold"/>
              </a:rPr>
              <a:t>Urban Market Preferences:</a:t>
            </a:r>
          </a:p>
          <a:p>
            <a:pPr marL="624365" indent="-312182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000000"/>
                </a:solidFill>
                <a:latin typeface="Montserrat"/>
              </a:rPr>
              <a:t>Metropolitan cities (e.g., Mumbai, Bangalore, Chennai) with a corporate youth population tend to prefer ayurvedic ingredient-based medicines, so factor this into store offerings.</a:t>
            </a:r>
          </a:p>
          <a:p>
            <a:pPr>
              <a:lnSpc>
                <a:spcPts val="4048"/>
              </a:lnSpc>
            </a:pPr>
            <a:r>
              <a:rPr lang="en-US" sz="2891">
                <a:solidFill>
                  <a:srgbClr val="000000"/>
                </a:solidFill>
                <a:latin typeface="Montserrat"/>
              </a:rPr>
              <a:t>   </a:t>
            </a:r>
            <a:r>
              <a:rPr lang="en-US" sz="2891" u="sng">
                <a:solidFill>
                  <a:srgbClr val="000000"/>
                </a:solidFill>
                <a:latin typeface="Montserrat Semi-Bold"/>
              </a:rPr>
              <a:t>Western States Focus:</a:t>
            </a:r>
          </a:p>
          <a:p>
            <a:pPr>
              <a:lnSpc>
                <a:spcPts val="4048"/>
              </a:lnSpc>
            </a:pPr>
          </a:p>
          <a:p>
            <a:pPr marL="624365" indent="-312182" lvl="1">
              <a:lnSpc>
                <a:spcPts val="4048"/>
              </a:lnSpc>
              <a:buFont typeface="Arial"/>
              <a:buChar char="•"/>
            </a:pPr>
            <a:r>
              <a:rPr lang="en-US" sz="2891">
                <a:solidFill>
                  <a:srgbClr val="000000"/>
                </a:solidFill>
                <a:latin typeface="Montserrat"/>
              </a:rPr>
              <a:t>In states like Gujarat and Rajasthan, where a majority are vegetarians, prioritize natural medicines in the inventory.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96375" y="175247"/>
            <a:ext cx="14962823" cy="1203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00"/>
              </a:lnSpc>
            </a:pPr>
            <a:r>
              <a:rPr lang="en-US" sz="7000" u="sng">
                <a:solidFill>
                  <a:srgbClr val="000000"/>
                </a:solidFill>
                <a:latin typeface="Canva Sans Bold"/>
              </a:rPr>
              <a:t>Our approach toward the Analysis</a:t>
            </a:r>
            <a:r>
              <a:rPr lang="en-US" sz="7000">
                <a:solidFill>
                  <a:srgbClr val="000000"/>
                </a:solidFill>
                <a:latin typeface="Canva Sans Bold"/>
              </a:rPr>
              <a:t>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49181" y="3961919"/>
            <a:ext cx="4538246" cy="6325081"/>
          </a:xfrm>
          <a:custGeom>
            <a:avLst/>
            <a:gdLst/>
            <a:ahLst/>
            <a:cxnLst/>
            <a:rect r="r" b="b" t="t" l="l"/>
            <a:pathLst>
              <a:path h="6325081" w="4538246">
                <a:moveTo>
                  <a:pt x="0" y="0"/>
                </a:moveTo>
                <a:lnTo>
                  <a:pt x="4538246" y="0"/>
                </a:lnTo>
                <a:lnTo>
                  <a:pt x="4538246" y="6325081"/>
                </a:lnTo>
                <a:lnTo>
                  <a:pt x="0" y="6325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655662" y="5359702"/>
            <a:ext cx="3877860" cy="4596601"/>
          </a:xfrm>
          <a:custGeom>
            <a:avLst/>
            <a:gdLst/>
            <a:ahLst/>
            <a:cxnLst/>
            <a:rect r="r" b="b" t="t" l="l"/>
            <a:pathLst>
              <a:path h="4596601" w="3877860">
                <a:moveTo>
                  <a:pt x="0" y="0"/>
                </a:moveTo>
                <a:lnTo>
                  <a:pt x="3877860" y="0"/>
                </a:lnTo>
                <a:lnTo>
                  <a:pt x="3877860" y="4596601"/>
                </a:lnTo>
                <a:lnTo>
                  <a:pt x="0" y="4596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19175" y="971550"/>
            <a:ext cx="13636487" cy="7843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68"/>
              </a:lnSpc>
            </a:pPr>
          </a:p>
          <a:p>
            <a:pPr marL="689133" indent="-344567" lvl="1">
              <a:lnSpc>
                <a:spcPts val="4468"/>
              </a:lnSpc>
              <a:buFont typeface="Arial"/>
              <a:buChar char="•"/>
            </a:pPr>
            <a:r>
              <a:rPr lang="en-US" sz="3191" u="sng">
                <a:solidFill>
                  <a:srgbClr val="000000"/>
                </a:solidFill>
                <a:latin typeface="Montserrat Semi-Bold"/>
              </a:rPr>
              <a:t>Northern States Approach:</a:t>
            </a:r>
          </a:p>
          <a:p>
            <a:pPr marL="1378267" indent="-459422" lvl="2">
              <a:lnSpc>
                <a:spcPts val="4468"/>
              </a:lnSpc>
              <a:buFont typeface="Arial"/>
              <a:buChar char="⚬"/>
            </a:pPr>
            <a:r>
              <a:rPr lang="en-US" sz="3191">
                <a:solidFill>
                  <a:srgbClr val="000000"/>
                </a:solidFill>
                <a:latin typeface="Montserrat"/>
              </a:rPr>
              <a:t>Northern states like Haryana and Punjab prefer homemade desi remedies (dadi ke nuskhe), so focus on creating brand awareness and value in these regions.</a:t>
            </a:r>
          </a:p>
          <a:p>
            <a:pPr marL="689133" indent="-344567" lvl="1">
              <a:lnSpc>
                <a:spcPts val="4468"/>
              </a:lnSpc>
              <a:buFont typeface="Arial"/>
              <a:buChar char="•"/>
            </a:pPr>
            <a:r>
              <a:rPr lang="en-US" sz="3191" u="sng">
                <a:solidFill>
                  <a:srgbClr val="000000"/>
                </a:solidFill>
                <a:latin typeface="Montserrat Semi-Bold"/>
              </a:rPr>
              <a:t>Brand Impact and 1mg:</a:t>
            </a:r>
          </a:p>
          <a:p>
            <a:pPr marL="1378267" indent="-459422" lvl="2">
              <a:lnSpc>
                <a:spcPts val="4468"/>
              </a:lnSpc>
              <a:buFont typeface="Arial"/>
              <a:buChar char="⚬"/>
            </a:pPr>
            <a:r>
              <a:rPr lang="en-US" sz="3191">
                <a:solidFill>
                  <a:srgbClr val="000000"/>
                </a:solidFill>
                <a:latin typeface="Montserrat"/>
              </a:rPr>
              <a:t>Highlight the success of 1mg, especially since it's a part of the TATA group, as an example of a company doing well across different regions.</a:t>
            </a:r>
          </a:p>
          <a:p>
            <a:pPr marL="689133" indent="-344567" lvl="1">
              <a:lnSpc>
                <a:spcPts val="4468"/>
              </a:lnSpc>
              <a:buFont typeface="Arial"/>
              <a:buChar char="•"/>
            </a:pPr>
            <a:r>
              <a:rPr lang="en-US" sz="3191" u="sng">
                <a:solidFill>
                  <a:srgbClr val="000000"/>
                </a:solidFill>
                <a:latin typeface="Montserrat Semi-Bold"/>
              </a:rPr>
              <a:t>Revolutionary Change:</a:t>
            </a:r>
          </a:p>
          <a:p>
            <a:pPr marL="1378267" indent="-459422" lvl="2">
              <a:lnSpc>
                <a:spcPts val="4468"/>
              </a:lnSpc>
              <a:buFont typeface="Arial"/>
              <a:buChar char="⚬"/>
            </a:pPr>
            <a:r>
              <a:rPr lang="en-US" sz="3191">
                <a:solidFill>
                  <a:srgbClr val="000000"/>
                </a:solidFill>
                <a:latin typeface="Montserrat"/>
              </a:rPr>
              <a:t>Acknowledge the positive impact of companies like 1mg in revolutionizing doorstep medical services, emphasizing the importance of such services in the industry.</a:t>
            </a:r>
          </a:p>
          <a:p>
            <a:pPr>
              <a:lnSpc>
                <a:spcPts val="4468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DAFtwpkaNek</dc:identifier>
  <dcterms:modified xsi:type="dcterms:W3CDTF">2011-08-01T06:04:30Z</dcterms:modified>
  <cp:revision>1</cp:revision>
  <dc:title>light blue creative modern medical clinic presentation</dc:title>
</cp:coreProperties>
</file>